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94" r:id="rId2"/>
    <p:sldId id="283" r:id="rId3"/>
    <p:sldId id="279" r:id="rId4"/>
    <p:sldId id="300" r:id="rId5"/>
    <p:sldId id="281" r:id="rId6"/>
    <p:sldId id="284" r:id="rId7"/>
    <p:sldId id="290" r:id="rId8"/>
    <p:sldId id="299" r:id="rId9"/>
    <p:sldId id="285" r:id="rId10"/>
    <p:sldId id="286" r:id="rId11"/>
    <p:sldId id="298" r:id="rId12"/>
    <p:sldId id="293" r:id="rId13"/>
    <p:sldId id="288" r:id="rId14"/>
    <p:sldId id="295" r:id="rId15"/>
    <p:sldId id="297" r:id="rId16"/>
    <p:sldId id="29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D9450D-2304-17B1-76AF-EDD3C00296DA}" name="Gams, Sarah" initials="" userId="S::GAMSS@mailbox.sc.edu::1b4df2ac-bc68-41fc-a7b0-746badf272dc" providerId="AD"/>
  <p188:author id="{F389F78A-20C2-2AF2-4D34-9D3D667D28A5}" name="Byrd, Ann" initials="PB" userId="S::PANBYRD@mailbox.sc.edu::3febc6b1-eb1d-43d9-b166-5d1b8f5bf89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14D14"/>
    <a:srgbClr val="95C23D"/>
    <a:srgbClr val="E1EED3"/>
    <a:srgbClr val="4556A4"/>
    <a:srgbClr val="3A9144"/>
    <a:srgbClr val="D1D3D4"/>
    <a:srgbClr val="215834"/>
    <a:srgbClr val="439505"/>
    <a:srgbClr val="912771"/>
    <a:srgbClr val="EBA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382"/>
    <p:restoredTop sz="94597"/>
  </p:normalViewPr>
  <p:slideViewPr>
    <p:cSldViewPr snapToGrid="0">
      <p:cViewPr varScale="1">
        <p:scale>
          <a:sx n="99" d="100"/>
          <a:sy n="99" d="100"/>
        </p:scale>
        <p:origin x="192" y="400"/>
      </p:cViewPr>
      <p:guideLst/>
    </p:cSldViewPr>
  </p:slideViewPr>
  <p:notesTextViewPr>
    <p:cViewPr>
      <p:scale>
        <a:sx n="1" d="1"/>
        <a:sy n="1" d="1"/>
      </p:scale>
      <p:origin x="0" y="-408"/>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E2E67-631E-6641-8250-0D287F7CAF3F}" type="datetimeFigureOut">
              <a:rPr lang="en-US" smtClean="0"/>
              <a:t>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B1195A-4D1A-B14B-B989-3B07A4954DF3}" type="slidenum">
              <a:rPr lang="en-US" smtClean="0"/>
              <a:t>‹#›</a:t>
            </a:fld>
            <a:endParaRPr lang="en-US"/>
          </a:p>
        </p:txBody>
      </p:sp>
    </p:spTree>
    <p:extLst>
      <p:ext uri="{BB962C8B-B14F-4D97-AF65-F5344CB8AC3E}">
        <p14:creationId xmlns:p14="http://schemas.microsoft.com/office/powerpoint/2010/main" val="2659408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this short video (1:44 minutes) to hear districts highly engaged in working with SC Teacher Working Conditions Survey data share how they’re addressing teacher working conditions with their district’s specific survey findings. </a:t>
            </a:r>
          </a:p>
          <a:p>
            <a:endParaRPr lang="en-US" dirty="0"/>
          </a:p>
          <a:p>
            <a:r>
              <a:rPr lang="en-US" dirty="0"/>
              <a:t>NOTE: To play the video, please click “Enable Content” in the Security Warning pop-up at the top of your PowerPoint window. Then, play the PowerPoint before clicking the video to start. </a:t>
            </a:r>
          </a:p>
        </p:txBody>
      </p:sp>
      <p:sp>
        <p:nvSpPr>
          <p:cNvPr id="4" name="Slide Number Placeholder 3"/>
          <p:cNvSpPr>
            <a:spLocks noGrp="1"/>
          </p:cNvSpPr>
          <p:nvPr>
            <p:ph type="sldNum" sz="quarter" idx="5"/>
          </p:nvPr>
        </p:nvSpPr>
        <p:spPr/>
        <p:txBody>
          <a:bodyPr/>
          <a:lstStyle/>
          <a:p>
            <a:fld id="{40B1195A-4D1A-B14B-B989-3B07A4954DF3}" type="slidenum">
              <a:rPr lang="en-US" smtClean="0"/>
              <a:t>4</a:t>
            </a:fld>
            <a:endParaRPr lang="en-US"/>
          </a:p>
        </p:txBody>
      </p:sp>
    </p:spTree>
    <p:extLst>
      <p:ext uri="{BB962C8B-B14F-4D97-AF65-F5344CB8AC3E}">
        <p14:creationId xmlns:p14="http://schemas.microsoft.com/office/powerpoint/2010/main" val="2138906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B1195A-4D1A-B14B-B989-3B07A4954DF3}" type="slidenum">
              <a:rPr lang="en-US" smtClean="0"/>
              <a:t>6</a:t>
            </a:fld>
            <a:endParaRPr lang="en-US"/>
          </a:p>
        </p:txBody>
      </p:sp>
    </p:spTree>
    <p:extLst>
      <p:ext uri="{BB962C8B-B14F-4D97-AF65-F5344CB8AC3E}">
        <p14:creationId xmlns:p14="http://schemas.microsoft.com/office/powerpoint/2010/main" val="892476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B1195A-4D1A-B14B-B989-3B07A4954DF3}" type="slidenum">
              <a:rPr lang="en-US" smtClean="0"/>
              <a:t>7</a:t>
            </a:fld>
            <a:endParaRPr lang="en-US"/>
          </a:p>
        </p:txBody>
      </p:sp>
    </p:spTree>
    <p:extLst>
      <p:ext uri="{BB962C8B-B14F-4D97-AF65-F5344CB8AC3E}">
        <p14:creationId xmlns:p14="http://schemas.microsoft.com/office/powerpoint/2010/main" val="288713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C163F-7E5A-C5C6-E6DD-9A0C8B4646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D7857B-573D-7EF2-1443-11E65BDB1A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C689C9-D9EC-AEE3-F748-99665B6998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D94C75-B464-F64B-E6D7-D2FB5826A95A}"/>
              </a:ext>
            </a:extLst>
          </p:cNvPr>
          <p:cNvSpPr>
            <a:spLocks noGrp="1"/>
          </p:cNvSpPr>
          <p:nvPr>
            <p:ph type="sldNum" sz="quarter" idx="5"/>
          </p:nvPr>
        </p:nvSpPr>
        <p:spPr/>
        <p:txBody>
          <a:bodyPr/>
          <a:lstStyle/>
          <a:p>
            <a:fld id="{40B1195A-4D1A-B14B-B989-3B07A4954DF3}" type="slidenum">
              <a:rPr lang="en-US" smtClean="0"/>
              <a:t>8</a:t>
            </a:fld>
            <a:endParaRPr lang="en-US"/>
          </a:p>
        </p:txBody>
      </p:sp>
    </p:spTree>
    <p:extLst>
      <p:ext uri="{BB962C8B-B14F-4D97-AF65-F5344CB8AC3E}">
        <p14:creationId xmlns:p14="http://schemas.microsoft.com/office/powerpoint/2010/main" val="1674527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B1195A-4D1A-B14B-B989-3B07A4954DF3}" type="slidenum">
              <a:rPr lang="en-US" smtClean="0"/>
              <a:t>14</a:t>
            </a:fld>
            <a:endParaRPr lang="en-US"/>
          </a:p>
        </p:txBody>
      </p:sp>
    </p:spTree>
    <p:extLst>
      <p:ext uri="{BB962C8B-B14F-4D97-AF65-F5344CB8AC3E}">
        <p14:creationId xmlns:p14="http://schemas.microsoft.com/office/powerpoint/2010/main" val="1451769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ProximaNova"/>
              </a:rPr>
              <a:t>This slide features a live animation. Please put this PowerPoint in presentation mode to see the animation in effect.</a:t>
            </a:r>
            <a:endParaRPr lang="en-US" dirty="0"/>
          </a:p>
        </p:txBody>
      </p:sp>
      <p:sp>
        <p:nvSpPr>
          <p:cNvPr id="4" name="Slide Number Placeholder 3"/>
          <p:cNvSpPr>
            <a:spLocks noGrp="1"/>
          </p:cNvSpPr>
          <p:nvPr>
            <p:ph type="sldNum" sz="quarter" idx="5"/>
          </p:nvPr>
        </p:nvSpPr>
        <p:spPr/>
        <p:txBody>
          <a:bodyPr/>
          <a:lstStyle/>
          <a:p>
            <a:fld id="{40B1195A-4D1A-B14B-B989-3B07A4954DF3}" type="slidenum">
              <a:rPr lang="en-US" smtClean="0"/>
              <a:t>16</a:t>
            </a:fld>
            <a:endParaRPr lang="en-US"/>
          </a:p>
        </p:txBody>
      </p:sp>
    </p:spTree>
    <p:extLst>
      <p:ext uri="{BB962C8B-B14F-4D97-AF65-F5344CB8AC3E}">
        <p14:creationId xmlns:p14="http://schemas.microsoft.com/office/powerpoint/2010/main" val="38201965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E7BFD4-645C-5976-9BC8-D591D9C12DC8}"/>
              </a:ext>
            </a:extLst>
          </p:cNvPr>
          <p:cNvSpPr/>
          <p:nvPr userDrawn="1"/>
        </p:nvSpPr>
        <p:spPr>
          <a:xfrm>
            <a:off x="1255776" y="4846504"/>
            <a:ext cx="10936224" cy="4845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14" name="Picture 13">
            <a:extLst>
              <a:ext uri="{FF2B5EF4-FFF2-40B4-BE49-F238E27FC236}">
                <a16:creationId xmlns:a16="http://schemas.microsoft.com/office/drawing/2014/main" id="{BB3293DB-D726-A1E9-4CAC-D4479501A4D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109472" y="0"/>
            <a:ext cx="11082528" cy="5164860"/>
          </a:xfrm>
          <a:prstGeom prst="rect">
            <a:avLst/>
          </a:prstGeom>
        </p:spPr>
      </p:pic>
      <p:sp>
        <p:nvSpPr>
          <p:cNvPr id="15" name="Rectangle 14">
            <a:extLst>
              <a:ext uri="{FF2B5EF4-FFF2-40B4-BE49-F238E27FC236}">
                <a16:creationId xmlns:a16="http://schemas.microsoft.com/office/drawing/2014/main" id="{F21E415F-FFB0-FAA7-10BD-B453286CDD58}"/>
              </a:ext>
            </a:extLst>
          </p:cNvPr>
          <p:cNvSpPr/>
          <p:nvPr userDrawn="1"/>
        </p:nvSpPr>
        <p:spPr>
          <a:xfrm>
            <a:off x="1109472" y="0"/>
            <a:ext cx="11082528" cy="506326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16" name="Picture 15">
            <a:extLst>
              <a:ext uri="{FF2B5EF4-FFF2-40B4-BE49-F238E27FC236}">
                <a16:creationId xmlns:a16="http://schemas.microsoft.com/office/drawing/2014/main" id="{5E682202-0CA8-F50A-D005-C6C250D51494}"/>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6991" t="14221" r="6996" b="12413"/>
          <a:stretch/>
        </p:blipFill>
        <p:spPr>
          <a:xfrm>
            <a:off x="959941" y="5484261"/>
            <a:ext cx="3535428" cy="1188144"/>
          </a:xfrm>
          <a:prstGeom prst="rect">
            <a:avLst/>
          </a:prstGeom>
        </p:spPr>
      </p:pic>
      <p:sp>
        <p:nvSpPr>
          <p:cNvPr id="17" name="Rectangle 16">
            <a:extLst>
              <a:ext uri="{FF2B5EF4-FFF2-40B4-BE49-F238E27FC236}">
                <a16:creationId xmlns:a16="http://schemas.microsoft.com/office/drawing/2014/main" id="{3943F1F7-AF0E-EB24-BAF1-B8EC9AD9E500}"/>
              </a:ext>
            </a:extLst>
          </p:cNvPr>
          <p:cNvSpPr/>
          <p:nvPr userDrawn="1"/>
        </p:nvSpPr>
        <p:spPr>
          <a:xfrm>
            <a:off x="1109472" y="5063259"/>
            <a:ext cx="11082528" cy="181067"/>
          </a:xfrm>
          <a:prstGeom prst="rect">
            <a:avLst/>
          </a:prstGeom>
          <a:solidFill>
            <a:srgbClr val="C14D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sp>
        <p:nvSpPr>
          <p:cNvPr id="18" name="Title 1">
            <a:extLst>
              <a:ext uri="{FF2B5EF4-FFF2-40B4-BE49-F238E27FC236}">
                <a16:creationId xmlns:a16="http://schemas.microsoft.com/office/drawing/2014/main" id="{6186F668-8263-91AF-F859-DDD56A939758}"/>
              </a:ext>
            </a:extLst>
          </p:cNvPr>
          <p:cNvSpPr>
            <a:spLocks noGrp="1"/>
          </p:cNvSpPr>
          <p:nvPr>
            <p:ph type="title"/>
          </p:nvPr>
        </p:nvSpPr>
        <p:spPr>
          <a:xfrm>
            <a:off x="1922721" y="1656723"/>
            <a:ext cx="9461700" cy="1887880"/>
          </a:xfrm>
        </p:spPr>
        <p:txBody>
          <a:bodyPr anchor="b"/>
          <a:lstStyle>
            <a:lvl1pPr>
              <a:defRPr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4">
            <a:extLst>
              <a:ext uri="{FF2B5EF4-FFF2-40B4-BE49-F238E27FC236}">
                <a16:creationId xmlns:a16="http://schemas.microsoft.com/office/drawing/2014/main" id="{8C7DD04B-1E1E-34CB-DA18-35A1D041BAD6}"/>
              </a:ext>
            </a:extLst>
          </p:cNvPr>
          <p:cNvSpPr>
            <a:spLocks noGrp="1"/>
          </p:cNvSpPr>
          <p:nvPr>
            <p:ph type="body" sz="quarter" idx="10"/>
          </p:nvPr>
        </p:nvSpPr>
        <p:spPr>
          <a:xfrm>
            <a:off x="1922463" y="3544602"/>
            <a:ext cx="9461500" cy="942975"/>
          </a:xfrm>
        </p:spPr>
        <p:txBody>
          <a:bodyPr>
            <a:normAutofit/>
          </a:bodyPr>
          <a:lstStyle>
            <a:lvl1pPr marL="0" indent="0">
              <a:buNone/>
              <a:defRPr sz="2400" b="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2678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9A2481-C4A3-03CC-22D4-4C686FBC639E}"/>
              </a:ext>
            </a:extLst>
          </p:cNvPr>
          <p:cNvSpPr/>
          <p:nvPr userDrawn="1"/>
        </p:nvSpPr>
        <p:spPr>
          <a:xfrm>
            <a:off x="0" y="0"/>
            <a:ext cx="12192000" cy="6858000"/>
          </a:xfrm>
          <a:prstGeom prst="rect">
            <a:avLst/>
          </a:prstGeom>
          <a:solidFill>
            <a:srgbClr val="3A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sp>
        <p:nvSpPr>
          <p:cNvPr id="8" name="Title 1">
            <a:extLst>
              <a:ext uri="{FF2B5EF4-FFF2-40B4-BE49-F238E27FC236}">
                <a16:creationId xmlns:a16="http://schemas.microsoft.com/office/drawing/2014/main" id="{C2BE0E1E-A904-A9A4-9491-DFC2C33E3127}"/>
              </a:ext>
            </a:extLst>
          </p:cNvPr>
          <p:cNvSpPr>
            <a:spLocks noGrp="1"/>
          </p:cNvSpPr>
          <p:nvPr>
            <p:ph type="ctrTitle"/>
          </p:nvPr>
        </p:nvSpPr>
        <p:spPr>
          <a:xfrm>
            <a:off x="1524000" y="1122363"/>
            <a:ext cx="9144000" cy="2387600"/>
          </a:xfrm>
        </p:spPr>
        <p:txBody>
          <a:bodyPr anchor="b">
            <a:normAutofit/>
          </a:bodyPr>
          <a:lstStyle>
            <a:lvl1pPr algn="l">
              <a:defRPr sz="4400" b="1" i="0">
                <a:solidFill>
                  <a:schemeClr val="bg1"/>
                </a:solidFill>
                <a:latin typeface="Arial" panose="020B0604020202020204" pitchFamily="34" charset="0"/>
              </a:defRPr>
            </a:lvl1pPr>
          </a:lstStyle>
          <a:p>
            <a:r>
              <a:rPr lang="en-US" dirty="0"/>
              <a:t>Click to edit Master title style</a:t>
            </a:r>
          </a:p>
        </p:txBody>
      </p:sp>
      <p:sp>
        <p:nvSpPr>
          <p:cNvPr id="9" name="Subtitle 2">
            <a:extLst>
              <a:ext uri="{FF2B5EF4-FFF2-40B4-BE49-F238E27FC236}">
                <a16:creationId xmlns:a16="http://schemas.microsoft.com/office/drawing/2014/main" id="{B71F3A13-9BB3-5930-8E62-32AC613083F3}"/>
              </a:ext>
            </a:extLst>
          </p:cNvPr>
          <p:cNvSpPr>
            <a:spLocks noGrp="1"/>
          </p:cNvSpPr>
          <p:nvPr>
            <p:ph type="subTitle" idx="1"/>
          </p:nvPr>
        </p:nvSpPr>
        <p:spPr>
          <a:xfrm>
            <a:off x="1524000" y="3602038"/>
            <a:ext cx="9144000" cy="1655762"/>
          </a:xfrm>
        </p:spPr>
        <p:txBody>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 name="TextBox 2">
            <a:extLst>
              <a:ext uri="{FF2B5EF4-FFF2-40B4-BE49-F238E27FC236}">
                <a16:creationId xmlns:a16="http://schemas.microsoft.com/office/drawing/2014/main" id="{2C68E66A-33E7-9161-78C3-09C9C7E65EE9}"/>
              </a:ext>
            </a:extLst>
          </p:cNvPr>
          <p:cNvSpPr txBox="1"/>
          <p:nvPr userDrawn="1"/>
        </p:nvSpPr>
        <p:spPr>
          <a:xfrm>
            <a:off x="10333571" y="6539075"/>
            <a:ext cx="1838451" cy="230832"/>
          </a:xfrm>
          <a:prstGeom prst="rect">
            <a:avLst/>
          </a:prstGeom>
          <a:noFill/>
        </p:spPr>
        <p:txBody>
          <a:bodyPr wrap="square" rtlCol="0">
            <a:spAutoFit/>
          </a:bodyPr>
          <a:lstStyle/>
          <a:p>
            <a:pPr algn="l"/>
            <a:r>
              <a:rPr lang="en-US" sz="900" b="1" i="0" spc="300" dirty="0">
                <a:solidFill>
                  <a:schemeClr val="bg1"/>
                </a:solidFill>
                <a:latin typeface="Arial" panose="020B0604020202020204" pitchFamily="34" charset="0"/>
              </a:rPr>
              <a:t>SC-TEACHER.ORG</a:t>
            </a:r>
          </a:p>
        </p:txBody>
      </p:sp>
      <p:pic>
        <p:nvPicPr>
          <p:cNvPr id="4" name="Picture 3" descr="A picture containing text, clipart&#10;&#10;Description automatically generated">
            <a:extLst>
              <a:ext uri="{FF2B5EF4-FFF2-40B4-BE49-F238E27FC236}">
                <a16:creationId xmlns:a16="http://schemas.microsoft.com/office/drawing/2014/main" id="{FB6A945A-6FAC-0239-3820-A490B8612B79}"/>
              </a:ext>
            </a:extLst>
          </p:cNvPr>
          <p:cNvPicPr>
            <a:picLocks noChangeAspect="1"/>
          </p:cNvPicPr>
          <p:nvPr userDrawn="1"/>
        </p:nvPicPr>
        <p:blipFill rotWithShape="1">
          <a:blip r:embed="rId2">
            <a:alphaModFix amt="10000"/>
            <a:extLst>
              <a:ext uri="{28A0092B-C50C-407E-A947-70E740481C1C}">
                <a14:useLocalDpi xmlns:a14="http://schemas.microsoft.com/office/drawing/2010/main"/>
              </a:ext>
            </a:extLst>
          </a:blip>
          <a:srcRect/>
          <a:stretch/>
        </p:blipFill>
        <p:spPr>
          <a:xfrm>
            <a:off x="6475233" y="-1949400"/>
            <a:ext cx="6360932" cy="10236160"/>
          </a:xfrm>
          <a:prstGeom prst="rect">
            <a:avLst/>
          </a:prstGeom>
        </p:spPr>
      </p:pic>
    </p:spTree>
    <p:extLst>
      <p:ext uri="{BB962C8B-B14F-4D97-AF65-F5344CB8AC3E}">
        <p14:creationId xmlns:p14="http://schemas.microsoft.com/office/powerpoint/2010/main" val="130048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9A2481-C4A3-03CC-22D4-4C686FBC639E}"/>
              </a:ext>
            </a:extLst>
          </p:cNvPr>
          <p:cNvSpPr/>
          <p:nvPr userDrawn="1"/>
        </p:nvSpPr>
        <p:spPr>
          <a:xfrm>
            <a:off x="0" y="0"/>
            <a:ext cx="12192000" cy="6858000"/>
          </a:xfrm>
          <a:prstGeom prst="rect">
            <a:avLst/>
          </a:prstGeom>
          <a:solidFill>
            <a:srgbClr val="C14D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sp>
        <p:nvSpPr>
          <p:cNvPr id="8" name="Title 1">
            <a:extLst>
              <a:ext uri="{FF2B5EF4-FFF2-40B4-BE49-F238E27FC236}">
                <a16:creationId xmlns:a16="http://schemas.microsoft.com/office/drawing/2014/main" id="{C2BE0E1E-A904-A9A4-9491-DFC2C33E3127}"/>
              </a:ext>
            </a:extLst>
          </p:cNvPr>
          <p:cNvSpPr>
            <a:spLocks noGrp="1"/>
          </p:cNvSpPr>
          <p:nvPr>
            <p:ph type="ctrTitle"/>
          </p:nvPr>
        </p:nvSpPr>
        <p:spPr>
          <a:xfrm>
            <a:off x="1524000" y="1122363"/>
            <a:ext cx="9144000" cy="2387600"/>
          </a:xfrm>
        </p:spPr>
        <p:txBody>
          <a:bodyPr anchor="b">
            <a:normAutofit/>
          </a:bodyPr>
          <a:lstStyle>
            <a:lvl1pPr algn="l">
              <a:defRPr sz="4400" b="1" i="0">
                <a:solidFill>
                  <a:schemeClr val="bg1"/>
                </a:solidFill>
                <a:latin typeface="Arial" panose="020B0604020202020204" pitchFamily="34" charset="0"/>
              </a:defRPr>
            </a:lvl1pPr>
          </a:lstStyle>
          <a:p>
            <a:r>
              <a:rPr lang="en-US" dirty="0"/>
              <a:t>Click to edit Master title style</a:t>
            </a:r>
          </a:p>
        </p:txBody>
      </p:sp>
      <p:sp>
        <p:nvSpPr>
          <p:cNvPr id="9" name="Subtitle 2">
            <a:extLst>
              <a:ext uri="{FF2B5EF4-FFF2-40B4-BE49-F238E27FC236}">
                <a16:creationId xmlns:a16="http://schemas.microsoft.com/office/drawing/2014/main" id="{B71F3A13-9BB3-5930-8E62-32AC613083F3}"/>
              </a:ext>
            </a:extLst>
          </p:cNvPr>
          <p:cNvSpPr>
            <a:spLocks noGrp="1"/>
          </p:cNvSpPr>
          <p:nvPr>
            <p:ph type="subTitle" idx="1"/>
          </p:nvPr>
        </p:nvSpPr>
        <p:spPr>
          <a:xfrm>
            <a:off x="1524000" y="3602038"/>
            <a:ext cx="9144000" cy="1655762"/>
          </a:xfrm>
        </p:spPr>
        <p:txBody>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 name="TextBox 2">
            <a:extLst>
              <a:ext uri="{FF2B5EF4-FFF2-40B4-BE49-F238E27FC236}">
                <a16:creationId xmlns:a16="http://schemas.microsoft.com/office/drawing/2014/main" id="{2C68E66A-33E7-9161-78C3-09C9C7E65EE9}"/>
              </a:ext>
            </a:extLst>
          </p:cNvPr>
          <p:cNvSpPr txBox="1"/>
          <p:nvPr userDrawn="1"/>
        </p:nvSpPr>
        <p:spPr>
          <a:xfrm>
            <a:off x="10333571" y="6539075"/>
            <a:ext cx="1838451" cy="230832"/>
          </a:xfrm>
          <a:prstGeom prst="rect">
            <a:avLst/>
          </a:prstGeom>
          <a:noFill/>
        </p:spPr>
        <p:txBody>
          <a:bodyPr wrap="square" rtlCol="0">
            <a:spAutoFit/>
          </a:bodyPr>
          <a:lstStyle/>
          <a:p>
            <a:pPr algn="l"/>
            <a:r>
              <a:rPr lang="en-US" sz="900" b="1" i="0" spc="300" dirty="0">
                <a:solidFill>
                  <a:schemeClr val="bg1"/>
                </a:solidFill>
                <a:latin typeface="Arial" panose="020B0604020202020204" pitchFamily="34" charset="0"/>
              </a:rPr>
              <a:t>SC-TEACHER.ORG</a:t>
            </a:r>
          </a:p>
        </p:txBody>
      </p:sp>
      <p:pic>
        <p:nvPicPr>
          <p:cNvPr id="4" name="Picture 3" descr="A picture containing text, clipart&#10;&#10;Description automatically generated">
            <a:extLst>
              <a:ext uri="{FF2B5EF4-FFF2-40B4-BE49-F238E27FC236}">
                <a16:creationId xmlns:a16="http://schemas.microsoft.com/office/drawing/2014/main" id="{FB6A945A-6FAC-0239-3820-A490B8612B79}"/>
              </a:ext>
            </a:extLst>
          </p:cNvPr>
          <p:cNvPicPr>
            <a:picLocks noChangeAspect="1"/>
          </p:cNvPicPr>
          <p:nvPr userDrawn="1"/>
        </p:nvPicPr>
        <p:blipFill rotWithShape="1">
          <a:blip r:embed="rId2">
            <a:alphaModFix amt="10000"/>
            <a:extLst>
              <a:ext uri="{28A0092B-C50C-407E-A947-70E740481C1C}">
                <a14:useLocalDpi xmlns:a14="http://schemas.microsoft.com/office/drawing/2010/main"/>
              </a:ext>
            </a:extLst>
          </a:blip>
          <a:srcRect/>
          <a:stretch/>
        </p:blipFill>
        <p:spPr>
          <a:xfrm>
            <a:off x="6475233" y="-1949400"/>
            <a:ext cx="6360932" cy="10236160"/>
          </a:xfrm>
          <a:prstGeom prst="rect">
            <a:avLst/>
          </a:prstGeom>
        </p:spPr>
      </p:pic>
    </p:spTree>
    <p:extLst>
      <p:ext uri="{BB962C8B-B14F-4D97-AF65-F5344CB8AC3E}">
        <p14:creationId xmlns:p14="http://schemas.microsoft.com/office/powerpoint/2010/main" val="1475352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49832-1B3E-1B52-4865-35F5476894B9}"/>
              </a:ext>
            </a:extLst>
          </p:cNvPr>
          <p:cNvSpPr>
            <a:spLocks noGrp="1"/>
          </p:cNvSpPr>
          <p:nvPr>
            <p:ph type="title"/>
          </p:nvPr>
        </p:nvSpPr>
        <p:spPr>
          <a:xfrm>
            <a:off x="838200" y="608966"/>
            <a:ext cx="10515600" cy="1219238"/>
          </a:xfrm>
        </p:spPr>
        <p:txBody>
          <a:bodyPr/>
          <a:lstStyle>
            <a:lvl1pPr>
              <a:defRPr b="1" i="0">
                <a:solidFill>
                  <a:sysClr val="windowText" lastClr="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Subtitle 2">
            <a:extLst>
              <a:ext uri="{FF2B5EF4-FFF2-40B4-BE49-F238E27FC236}">
                <a16:creationId xmlns:a16="http://schemas.microsoft.com/office/drawing/2014/main" id="{BAF1034A-D699-1A28-A278-01ECAD8E00B3}"/>
              </a:ext>
            </a:extLst>
          </p:cNvPr>
          <p:cNvSpPr>
            <a:spLocks noGrp="1"/>
          </p:cNvSpPr>
          <p:nvPr>
            <p:ph type="subTitle" idx="1" hasCustomPrompt="1"/>
          </p:nvPr>
        </p:nvSpPr>
        <p:spPr>
          <a:xfrm>
            <a:off x="838200" y="1767029"/>
            <a:ext cx="10515598" cy="691431"/>
          </a:xfrm>
        </p:spPr>
        <p:txBody>
          <a:bodyPr>
            <a:normAutofit/>
          </a:bodyPr>
          <a:lstStyle>
            <a:lvl1pPr marL="0" indent="0" algn="l">
              <a:buNone/>
              <a:defRPr sz="2000" b="1" i="0">
                <a:solidFill>
                  <a:srgbClr val="43950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Content Placeholder 2">
            <a:extLst>
              <a:ext uri="{FF2B5EF4-FFF2-40B4-BE49-F238E27FC236}">
                <a16:creationId xmlns:a16="http://schemas.microsoft.com/office/drawing/2014/main" id="{6DC4553A-1E8B-4417-B621-0FA422D420B4}"/>
              </a:ext>
            </a:extLst>
          </p:cNvPr>
          <p:cNvSpPr>
            <a:spLocks noGrp="1"/>
          </p:cNvSpPr>
          <p:nvPr>
            <p:ph sz="half" idx="10"/>
          </p:nvPr>
        </p:nvSpPr>
        <p:spPr>
          <a:xfrm>
            <a:off x="838199" y="2555152"/>
            <a:ext cx="10515599" cy="3143898"/>
          </a:xfrm>
        </p:spPr>
        <p:txBody>
          <a:bodyPr/>
          <a:lstStyle>
            <a:lvl1pPr>
              <a:defRPr b="0" i="0">
                <a:solidFill>
                  <a:schemeClr val="tx2"/>
                </a:solidFill>
                <a:latin typeface="Arial" panose="020B0604020202020204" pitchFamily="34" charset="0"/>
                <a:cs typeface="Arial" panose="020B0604020202020204" pitchFamily="34" charset="0"/>
              </a:defRPr>
            </a:lvl1pPr>
            <a:lvl2pPr>
              <a:defRPr b="0" i="0">
                <a:solidFill>
                  <a:schemeClr val="tx2"/>
                </a:solidFill>
                <a:latin typeface="Arial" panose="020B0604020202020204" pitchFamily="34" charset="0"/>
                <a:cs typeface="Arial" panose="020B0604020202020204" pitchFamily="34" charset="0"/>
              </a:defRPr>
            </a:lvl2pPr>
            <a:lvl3pPr>
              <a:defRPr b="0" i="0">
                <a:solidFill>
                  <a:schemeClr val="tx2"/>
                </a:solidFill>
                <a:latin typeface="Arial" panose="020B0604020202020204" pitchFamily="34" charset="0"/>
                <a:cs typeface="Arial" panose="020B0604020202020204" pitchFamily="34" charset="0"/>
              </a:defRPr>
            </a:lvl3pPr>
            <a:lvl4pPr>
              <a:defRPr b="0" i="0">
                <a:latin typeface="Avenir" panose="02000503020000020003" pitchFamily="2" charset="0"/>
              </a:defRPr>
            </a:lvl4pPr>
            <a:lvl5pPr>
              <a:defRPr b="0" i="0">
                <a:latin typeface="Avenir" panose="02000503020000020003" pitchFamily="2" charset="0"/>
              </a:defRPr>
            </a:lvl5pPr>
          </a:lstStyle>
          <a:p>
            <a:pPr lvl="0"/>
            <a:r>
              <a:rPr lang="en-US" dirty="0"/>
              <a:t>Click to edit Master text styles</a:t>
            </a:r>
          </a:p>
          <a:p>
            <a:pPr lvl="1"/>
            <a:r>
              <a:rPr lang="en-US" dirty="0"/>
              <a:t>Second level</a:t>
            </a:r>
          </a:p>
          <a:p>
            <a:pPr lvl="2"/>
            <a:r>
              <a:rPr lang="en-US" dirty="0"/>
              <a:t>Third level</a:t>
            </a:r>
          </a:p>
        </p:txBody>
      </p:sp>
      <p:pic>
        <p:nvPicPr>
          <p:cNvPr id="3" name="Picture 2">
            <a:extLst>
              <a:ext uri="{FF2B5EF4-FFF2-40B4-BE49-F238E27FC236}">
                <a16:creationId xmlns:a16="http://schemas.microsoft.com/office/drawing/2014/main" id="{C70B4C6F-650B-9863-CD07-F9E85ECDF0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338" t="9845" r="16879" b="9255"/>
          <a:stretch/>
        </p:blipFill>
        <p:spPr>
          <a:xfrm>
            <a:off x="185373" y="6203459"/>
            <a:ext cx="388270" cy="540683"/>
          </a:xfrm>
          <a:prstGeom prst="rect">
            <a:avLst/>
          </a:prstGeom>
        </p:spPr>
      </p:pic>
      <p:sp>
        <p:nvSpPr>
          <p:cNvPr id="4" name="TextBox 3">
            <a:extLst>
              <a:ext uri="{FF2B5EF4-FFF2-40B4-BE49-F238E27FC236}">
                <a16:creationId xmlns:a16="http://schemas.microsoft.com/office/drawing/2014/main" id="{E0E5E568-BD29-895A-3887-47146A0C26B4}"/>
              </a:ext>
            </a:extLst>
          </p:cNvPr>
          <p:cNvSpPr txBox="1"/>
          <p:nvPr userDrawn="1"/>
        </p:nvSpPr>
        <p:spPr>
          <a:xfrm>
            <a:off x="10333571" y="6539075"/>
            <a:ext cx="1838451" cy="230832"/>
          </a:xfrm>
          <a:prstGeom prst="rect">
            <a:avLst/>
          </a:prstGeom>
          <a:noFill/>
        </p:spPr>
        <p:txBody>
          <a:bodyPr wrap="square" rtlCol="0">
            <a:spAutoFit/>
          </a:bodyPr>
          <a:lstStyle/>
          <a:p>
            <a:pPr algn="l"/>
            <a:r>
              <a:rPr lang="en-US" sz="900" b="1" i="0" spc="300" dirty="0">
                <a:latin typeface="Arial" panose="020B0604020202020204" pitchFamily="34" charset="0"/>
              </a:rPr>
              <a:t>SC-TEACHER.ORG</a:t>
            </a:r>
          </a:p>
        </p:txBody>
      </p:sp>
    </p:spTree>
    <p:extLst>
      <p:ext uri="{BB962C8B-B14F-4D97-AF65-F5344CB8AC3E}">
        <p14:creationId xmlns:p14="http://schemas.microsoft.com/office/powerpoint/2010/main" val="7869999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6607EC-F88E-C6B6-EA91-9C739ADFF5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1B71C79-6E8B-CFD0-4098-10D473C41A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B81600-D085-E71A-5C3D-6A786D84FF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a:solidFill>
                  <a:schemeClr val="tx1">
                    <a:tint val="75000"/>
                  </a:schemeClr>
                </a:solidFill>
                <a:latin typeface="Arial" panose="020B0604020202020204" pitchFamily="34" charset="0"/>
              </a:defRPr>
            </a:lvl1pPr>
          </a:lstStyle>
          <a:p>
            <a:fld id="{3C76803A-F04A-1B44-84B7-0F38F068631A}" type="datetimeFigureOut">
              <a:rPr lang="en-US" smtClean="0"/>
              <a:pPr/>
              <a:t>1/7/25</a:t>
            </a:fld>
            <a:endParaRPr lang="en-US" dirty="0"/>
          </a:p>
        </p:txBody>
      </p:sp>
      <p:sp>
        <p:nvSpPr>
          <p:cNvPr id="5" name="Footer Placeholder 4">
            <a:extLst>
              <a:ext uri="{FF2B5EF4-FFF2-40B4-BE49-F238E27FC236}">
                <a16:creationId xmlns:a16="http://schemas.microsoft.com/office/drawing/2014/main" id="{FE1EB274-830B-AEC8-3873-FA46AD991F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a:solidFill>
                  <a:schemeClr val="tx1">
                    <a:tint val="75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9BBCCDDA-A027-331F-94A5-0AEED6A2A8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Arial" panose="020B0604020202020204" pitchFamily="34" charset="0"/>
              </a:defRPr>
            </a:lvl1pPr>
          </a:lstStyle>
          <a:p>
            <a:fld id="{072EF1B1-6D6B-174A-911A-0A9DC8EE67D6}" type="slidenum">
              <a:rPr lang="en-US" smtClean="0"/>
              <a:pPr/>
              <a:t>‹#›</a:t>
            </a:fld>
            <a:endParaRPr lang="en-US" dirty="0"/>
          </a:p>
        </p:txBody>
      </p:sp>
    </p:spTree>
    <p:extLst>
      <p:ext uri="{BB962C8B-B14F-4D97-AF65-F5344CB8AC3E}">
        <p14:creationId xmlns:p14="http://schemas.microsoft.com/office/powerpoint/2010/main" val="3573225639"/>
      </p:ext>
    </p:extLst>
  </p:cSld>
  <p:clrMap bg1="lt1" tx1="dk1" bg2="lt2" tx2="dk2" accent1="accent1" accent2="accent2" accent3="accent3" accent4="accent4" accent5="accent5" accent6="accent6" hlink="hlink" folHlink="folHlink"/>
  <p:sldLayoutIdLst>
    <p:sldLayoutId id="2147483681" r:id="rId1"/>
    <p:sldLayoutId id="2147483678" r:id="rId2"/>
    <p:sldLayoutId id="2147483680" r:id="rId3"/>
    <p:sldLayoutId id="2147483660" r:id="rId4"/>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mailto:SCTinfo@mailbox.sc.ed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1.png"/><Relationship Id="rId4"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ideo" Target="https://www.youtube.com/embed/UNg7V60fNw8?feature=oembed"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c-teacher.org/2023-south-carolina-teacher-working-conditions-survey/"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A20424E-0E10-E010-9A19-F903D5D39343}"/>
              </a:ext>
            </a:extLst>
          </p:cNvPr>
          <p:cNvSpPr>
            <a:spLocks noGrp="1"/>
          </p:cNvSpPr>
          <p:nvPr>
            <p:ph type="title"/>
          </p:nvPr>
        </p:nvSpPr>
        <p:spPr>
          <a:xfrm>
            <a:off x="1922721" y="2466634"/>
            <a:ext cx="9461700" cy="1887880"/>
          </a:xfrm>
        </p:spPr>
        <p:txBody>
          <a:bodyPr anchor="t">
            <a:normAutofit/>
          </a:bodyPr>
          <a:lstStyle/>
          <a:p>
            <a:r>
              <a:rPr lang="en-US" sz="5400" dirty="0"/>
              <a:t>SC Teacher Working</a:t>
            </a:r>
            <a:br>
              <a:rPr lang="en-US" sz="5400" dirty="0"/>
            </a:br>
            <a:r>
              <a:rPr lang="en-US" sz="5400" dirty="0"/>
              <a:t>Conditions Survey</a:t>
            </a:r>
          </a:p>
        </p:txBody>
      </p:sp>
    </p:spTree>
    <p:extLst>
      <p:ext uri="{BB962C8B-B14F-4D97-AF65-F5344CB8AC3E}">
        <p14:creationId xmlns:p14="http://schemas.microsoft.com/office/powerpoint/2010/main" val="3102750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96983A-D2F0-C01D-4C54-E32690BE64EE}"/>
              </a:ext>
            </a:extLst>
          </p:cNvPr>
          <p:cNvSpPr/>
          <p:nvPr/>
        </p:nvSpPr>
        <p:spPr>
          <a:xfrm>
            <a:off x="536448" y="358541"/>
            <a:ext cx="11655551" cy="1828204"/>
          </a:xfrm>
          <a:prstGeom prst="rect">
            <a:avLst/>
          </a:prstGeom>
          <a:solidFill>
            <a:srgbClr val="C14D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C8F5A8D-C1E3-2C46-0AEE-6503168DEFF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00051" y="-1"/>
            <a:ext cx="11791949" cy="2068121"/>
          </a:xfrm>
          <a:prstGeom prst="rect">
            <a:avLst/>
          </a:prstGeom>
        </p:spPr>
      </p:pic>
      <p:sp>
        <p:nvSpPr>
          <p:cNvPr id="10" name="Rectangle 9">
            <a:extLst>
              <a:ext uri="{FF2B5EF4-FFF2-40B4-BE49-F238E27FC236}">
                <a16:creationId xmlns:a16="http://schemas.microsoft.com/office/drawing/2014/main" id="{D027B20B-44A8-6B69-D8D7-2B27E7CD7F74}"/>
              </a:ext>
            </a:extLst>
          </p:cNvPr>
          <p:cNvSpPr/>
          <p:nvPr/>
        </p:nvSpPr>
        <p:spPr>
          <a:xfrm>
            <a:off x="400050" y="-1"/>
            <a:ext cx="11791949" cy="2068120"/>
          </a:xfrm>
          <a:prstGeom prst="rect">
            <a:avLst/>
          </a:prstGeom>
          <a:solidFill>
            <a:schemeClr val="tx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74DADD7-6375-48F1-978D-4F14C9A041E8}"/>
              </a:ext>
            </a:extLst>
          </p:cNvPr>
          <p:cNvSpPr txBox="1"/>
          <p:nvPr/>
        </p:nvSpPr>
        <p:spPr>
          <a:xfrm>
            <a:off x="1038225" y="2520902"/>
            <a:ext cx="9646708" cy="2893100"/>
          </a:xfrm>
          <a:prstGeom prst="rect">
            <a:avLst/>
          </a:prstGeom>
          <a:noFill/>
        </p:spPr>
        <p:txBody>
          <a:bodyPr wrap="square" rtlCol="0">
            <a:spAutoFit/>
          </a:bodyPr>
          <a:lstStyle/>
          <a:p>
            <a:r>
              <a:rPr lang="en-US" sz="2600" dirty="0">
                <a:solidFill>
                  <a:schemeClr val="tx2"/>
                </a:solidFill>
                <a:effectLst/>
                <a:latin typeface="Arial" panose="020B0604020202020204" pitchFamily="34" charset="0"/>
                <a:cs typeface="Arial" panose="020B0604020202020204" pitchFamily="34" charset="0"/>
              </a:rPr>
              <a:t>For the 2025 survey, districts will receive access to their individualized data dashboards by May 2025.</a:t>
            </a:r>
          </a:p>
          <a:p>
            <a:endParaRPr lang="en-US" sz="2600" dirty="0">
              <a:solidFill>
                <a:schemeClr val="tx2"/>
              </a:solidFill>
              <a:effectLst/>
              <a:latin typeface="Arial" panose="020B0604020202020204" pitchFamily="34" charset="0"/>
              <a:cs typeface="Arial" panose="020B0604020202020204" pitchFamily="34" charset="0"/>
            </a:endParaRPr>
          </a:p>
          <a:p>
            <a:r>
              <a:rPr lang="en-US" sz="2600" dirty="0">
                <a:solidFill>
                  <a:schemeClr val="tx2"/>
                </a:solidFill>
                <a:effectLst/>
                <a:latin typeface="Arial" panose="020B0604020202020204" pitchFamily="34" charset="0"/>
                <a:cs typeface="Arial" panose="020B0604020202020204" pitchFamily="34" charset="0"/>
              </a:rPr>
              <a:t>This schedule provides time for districts to consider their data in planning for the following school year, while also benefiting from free information sessions and strategic planning sessions offered by SC TEACHER.</a:t>
            </a:r>
          </a:p>
        </p:txBody>
      </p:sp>
      <p:cxnSp>
        <p:nvCxnSpPr>
          <p:cNvPr id="4" name="Straight Connector 3">
            <a:extLst>
              <a:ext uri="{FF2B5EF4-FFF2-40B4-BE49-F238E27FC236}">
                <a16:creationId xmlns:a16="http://schemas.microsoft.com/office/drawing/2014/main" id="{F5265290-C88C-51C7-A128-8AF85658923C}"/>
              </a:ext>
            </a:extLst>
          </p:cNvPr>
          <p:cNvCxnSpPr/>
          <p:nvPr/>
        </p:nvCxnSpPr>
        <p:spPr>
          <a:xfrm>
            <a:off x="1156758" y="3584487"/>
            <a:ext cx="952817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C84868BE-ADDD-0648-ACEF-FE30B7DEEB6B}"/>
              </a:ext>
            </a:extLst>
          </p:cNvPr>
          <p:cNvSpPr txBox="1">
            <a:spLocks/>
          </p:cNvSpPr>
          <p:nvPr/>
        </p:nvSpPr>
        <p:spPr>
          <a:xfrm>
            <a:off x="1106423" y="764561"/>
            <a:ext cx="10437877" cy="10785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a:solidFill>
                  <a:sysClr val="windowText" lastClr="000000"/>
                </a:solidFill>
                <a:latin typeface="Arial" panose="020B0604020202020204" pitchFamily="34" charset="0"/>
                <a:ea typeface="+mj-ea"/>
                <a:cs typeface="Arial" panose="020B0604020202020204" pitchFamily="34" charset="0"/>
              </a:defRPr>
            </a:lvl1pPr>
          </a:lstStyle>
          <a:p>
            <a:r>
              <a:rPr lang="en-US" sz="4000" dirty="0">
                <a:solidFill>
                  <a:schemeClr val="bg1"/>
                </a:solidFill>
                <a:effectLst/>
              </a:rPr>
              <a:t>When will my district have our results?</a:t>
            </a:r>
            <a:endParaRPr lang="en-US" sz="4000" dirty="0">
              <a:solidFill>
                <a:schemeClr val="bg1"/>
              </a:solidFill>
            </a:endParaRPr>
          </a:p>
        </p:txBody>
      </p:sp>
    </p:spTree>
    <p:extLst>
      <p:ext uri="{BB962C8B-B14F-4D97-AF65-F5344CB8AC3E}">
        <p14:creationId xmlns:p14="http://schemas.microsoft.com/office/powerpoint/2010/main" val="2821434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6EA18-317F-52B1-C495-9981812EFA1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DAEF665-FA60-AD4B-0B61-7DA993061CDB}"/>
              </a:ext>
            </a:extLst>
          </p:cNvPr>
          <p:cNvSpPr/>
          <p:nvPr/>
        </p:nvSpPr>
        <p:spPr>
          <a:xfrm>
            <a:off x="536448" y="358541"/>
            <a:ext cx="11655551" cy="1828204"/>
          </a:xfrm>
          <a:prstGeom prst="rect">
            <a:avLst/>
          </a:prstGeom>
          <a:solidFill>
            <a:srgbClr val="C14D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56DAF4F-912A-0D73-8702-0B3C39B7437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00051" y="-1"/>
            <a:ext cx="11791949" cy="2068121"/>
          </a:xfrm>
          <a:prstGeom prst="rect">
            <a:avLst/>
          </a:prstGeom>
        </p:spPr>
      </p:pic>
      <p:sp>
        <p:nvSpPr>
          <p:cNvPr id="10" name="Rectangle 9">
            <a:extLst>
              <a:ext uri="{FF2B5EF4-FFF2-40B4-BE49-F238E27FC236}">
                <a16:creationId xmlns:a16="http://schemas.microsoft.com/office/drawing/2014/main" id="{027A4039-DF28-2BD0-9618-EE0553E9491D}"/>
              </a:ext>
            </a:extLst>
          </p:cNvPr>
          <p:cNvSpPr/>
          <p:nvPr/>
        </p:nvSpPr>
        <p:spPr>
          <a:xfrm>
            <a:off x="400050" y="-1"/>
            <a:ext cx="11791949" cy="2068120"/>
          </a:xfrm>
          <a:prstGeom prst="rect">
            <a:avLst/>
          </a:prstGeom>
          <a:solidFill>
            <a:schemeClr val="tx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1714CB2-7A85-30AE-5D71-5E3DA26A1667}"/>
              </a:ext>
            </a:extLst>
          </p:cNvPr>
          <p:cNvSpPr txBox="1"/>
          <p:nvPr/>
        </p:nvSpPr>
        <p:spPr>
          <a:xfrm>
            <a:off x="1038225" y="2520902"/>
            <a:ext cx="9646708" cy="1692771"/>
          </a:xfrm>
          <a:prstGeom prst="rect">
            <a:avLst/>
          </a:prstGeom>
          <a:noFill/>
        </p:spPr>
        <p:txBody>
          <a:bodyPr wrap="square" rtlCol="0">
            <a:spAutoFit/>
          </a:bodyPr>
          <a:lstStyle/>
          <a:p>
            <a:r>
              <a:rPr lang="en-US" sz="2600" dirty="0">
                <a:solidFill>
                  <a:schemeClr val="tx2"/>
                </a:solidFill>
                <a:effectLst/>
                <a:latin typeface="Arial" panose="020B0604020202020204" pitchFamily="34" charset="0"/>
                <a:cs typeface="Arial" panose="020B0604020202020204" pitchFamily="34" charset="0"/>
              </a:rPr>
              <a:t>School-level reports are available for schools that meet the threshold of a 50% teacher participation rate and a minimum of 10 teachers participating. </a:t>
            </a:r>
          </a:p>
          <a:p>
            <a:endParaRPr lang="en-US" sz="2600" dirty="0">
              <a:solidFill>
                <a:schemeClr val="tx2"/>
              </a:solidFill>
              <a:effectLst/>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E6792EF7-49A9-A020-6BB8-F610F99EF490}"/>
              </a:ext>
            </a:extLst>
          </p:cNvPr>
          <p:cNvCxnSpPr/>
          <p:nvPr/>
        </p:nvCxnSpPr>
        <p:spPr>
          <a:xfrm>
            <a:off x="1156758" y="3942295"/>
            <a:ext cx="952817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CA346473-B9C6-18A1-302E-5AF99592A7E9}"/>
              </a:ext>
            </a:extLst>
          </p:cNvPr>
          <p:cNvSpPr txBox="1">
            <a:spLocks/>
          </p:cNvSpPr>
          <p:nvPr/>
        </p:nvSpPr>
        <p:spPr>
          <a:xfrm>
            <a:off x="1106423" y="764561"/>
            <a:ext cx="10437877" cy="10785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a:solidFill>
                  <a:sysClr val="windowText" lastClr="000000"/>
                </a:solidFill>
                <a:latin typeface="Arial" panose="020B0604020202020204" pitchFamily="34" charset="0"/>
                <a:ea typeface="+mj-ea"/>
                <a:cs typeface="Arial" panose="020B0604020202020204" pitchFamily="34" charset="0"/>
              </a:defRPr>
            </a:lvl1pPr>
          </a:lstStyle>
          <a:p>
            <a:r>
              <a:rPr lang="en-US" sz="4000" dirty="0">
                <a:solidFill>
                  <a:schemeClr val="bg1"/>
                </a:solidFill>
                <a:effectLst/>
              </a:rPr>
              <a:t>When will my school have our results?</a:t>
            </a:r>
            <a:endParaRPr lang="en-US" sz="4000" dirty="0">
              <a:solidFill>
                <a:schemeClr val="bg1"/>
              </a:solidFill>
            </a:endParaRPr>
          </a:p>
        </p:txBody>
      </p:sp>
      <p:sp>
        <p:nvSpPr>
          <p:cNvPr id="2" name="TextBox 1">
            <a:extLst>
              <a:ext uri="{FF2B5EF4-FFF2-40B4-BE49-F238E27FC236}">
                <a16:creationId xmlns:a16="http://schemas.microsoft.com/office/drawing/2014/main" id="{A583AFF3-769B-FDE5-1708-582B73A5D91C}"/>
              </a:ext>
            </a:extLst>
          </p:cNvPr>
          <p:cNvSpPr txBox="1"/>
          <p:nvPr/>
        </p:nvSpPr>
        <p:spPr>
          <a:xfrm>
            <a:off x="1038225" y="4213673"/>
            <a:ext cx="9646708" cy="1292662"/>
          </a:xfrm>
          <a:prstGeom prst="rect">
            <a:avLst/>
          </a:prstGeom>
          <a:noFill/>
        </p:spPr>
        <p:txBody>
          <a:bodyPr wrap="square" rtlCol="0">
            <a:spAutoFit/>
          </a:bodyPr>
          <a:lstStyle/>
          <a:p>
            <a:r>
              <a:rPr lang="en-US" sz="2600" dirty="0">
                <a:solidFill>
                  <a:schemeClr val="tx2"/>
                </a:solidFill>
                <a:effectLst/>
                <a:latin typeface="Arial" panose="020B0604020202020204" pitchFamily="34" charset="0"/>
                <a:cs typeface="Arial" panose="020B0604020202020204" pitchFamily="34" charset="0"/>
              </a:rPr>
              <a:t>Both principals and participating teachers will receive school-level reports in July 2025.</a:t>
            </a:r>
          </a:p>
          <a:p>
            <a:endParaRPr lang="en-US" sz="2600" dirty="0">
              <a:solidFill>
                <a:schemeClr val="tx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1482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183876-1791-F69A-F9AC-F9452E3D2A4C}"/>
              </a:ext>
            </a:extLst>
          </p:cNvPr>
          <p:cNvSpPr txBox="1"/>
          <p:nvPr/>
        </p:nvSpPr>
        <p:spPr>
          <a:xfrm>
            <a:off x="1038225" y="2189459"/>
            <a:ext cx="9528175" cy="492443"/>
          </a:xfrm>
          <a:prstGeom prst="rect">
            <a:avLst/>
          </a:prstGeom>
          <a:noFill/>
        </p:spPr>
        <p:txBody>
          <a:bodyPr wrap="square" rtlCol="0">
            <a:spAutoFit/>
          </a:bodyPr>
          <a:lstStyle/>
          <a:p>
            <a:r>
              <a:rPr lang="en-US" sz="2600" dirty="0">
                <a:solidFill>
                  <a:schemeClr val="bg1"/>
                </a:solidFill>
                <a:effectLst/>
                <a:latin typeface="Arial" panose="020B0604020202020204" pitchFamily="34" charset="0"/>
                <a:cs typeface="Arial" panose="020B0604020202020204" pitchFamily="34" charset="0"/>
              </a:rPr>
              <a:t>Captured the experiences of</a:t>
            </a:r>
          </a:p>
        </p:txBody>
      </p:sp>
      <p:sp>
        <p:nvSpPr>
          <p:cNvPr id="5" name="Title 1">
            <a:extLst>
              <a:ext uri="{FF2B5EF4-FFF2-40B4-BE49-F238E27FC236}">
                <a16:creationId xmlns:a16="http://schemas.microsoft.com/office/drawing/2014/main" id="{BCED2DAE-9A14-6188-FF26-1052215D6533}"/>
              </a:ext>
            </a:extLst>
          </p:cNvPr>
          <p:cNvSpPr txBox="1">
            <a:spLocks/>
          </p:cNvSpPr>
          <p:nvPr/>
        </p:nvSpPr>
        <p:spPr>
          <a:xfrm>
            <a:off x="1038224" y="1201004"/>
            <a:ext cx="10034589" cy="707858"/>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b="1" i="0" kern="1200">
                <a:solidFill>
                  <a:sysClr val="windowText" lastClr="000000"/>
                </a:solidFill>
                <a:latin typeface="Arial" panose="020B0604020202020204" pitchFamily="34" charset="0"/>
                <a:ea typeface="+mj-ea"/>
                <a:cs typeface="Arial" panose="020B0604020202020204" pitchFamily="34" charset="0"/>
              </a:defRPr>
            </a:lvl1pPr>
          </a:lstStyle>
          <a:p>
            <a:r>
              <a:rPr lang="en-US" sz="2600" dirty="0">
                <a:solidFill>
                  <a:schemeClr val="bg1"/>
                </a:solidFill>
                <a:effectLst/>
              </a:rPr>
              <a:t>The SC Teacher Working Conditions Survey pilot administration</a:t>
            </a:r>
            <a:endParaRPr lang="en-US" sz="2600" dirty="0">
              <a:solidFill>
                <a:schemeClr val="bg1"/>
              </a:solidFill>
            </a:endParaRPr>
          </a:p>
        </p:txBody>
      </p:sp>
      <p:sp>
        <p:nvSpPr>
          <p:cNvPr id="6" name="TextBox 5">
            <a:extLst>
              <a:ext uri="{FF2B5EF4-FFF2-40B4-BE49-F238E27FC236}">
                <a16:creationId xmlns:a16="http://schemas.microsoft.com/office/drawing/2014/main" id="{87487C80-E729-CFF7-92C3-9E73465B7100}"/>
              </a:ext>
            </a:extLst>
          </p:cNvPr>
          <p:cNvSpPr txBox="1"/>
          <p:nvPr/>
        </p:nvSpPr>
        <p:spPr>
          <a:xfrm>
            <a:off x="1038225" y="4384339"/>
            <a:ext cx="9805988" cy="707886"/>
          </a:xfrm>
          <a:prstGeom prst="rect">
            <a:avLst/>
          </a:prstGeom>
          <a:noFill/>
        </p:spPr>
        <p:txBody>
          <a:bodyPr wrap="square" rtlCol="0">
            <a:spAutoFit/>
          </a:bodyPr>
          <a:lstStyle/>
          <a:p>
            <a:r>
              <a:rPr lang="en-US" sz="4000" b="1" dirty="0">
                <a:solidFill>
                  <a:schemeClr val="bg1"/>
                </a:solidFill>
                <a:effectLst/>
                <a:latin typeface="Arial" panose="020B0604020202020204" pitchFamily="34" charset="0"/>
                <a:cs typeface="Arial" panose="020B0604020202020204" pitchFamily="34" charset="0"/>
              </a:rPr>
              <a:t>A NUMBER OF DISTRICTS</a:t>
            </a:r>
          </a:p>
        </p:txBody>
      </p:sp>
      <p:sp>
        <p:nvSpPr>
          <p:cNvPr id="7" name="TextBox 6">
            <a:extLst>
              <a:ext uri="{FF2B5EF4-FFF2-40B4-BE49-F238E27FC236}">
                <a16:creationId xmlns:a16="http://schemas.microsoft.com/office/drawing/2014/main" id="{86BA09A2-6674-E168-3EBD-B57218238210}"/>
              </a:ext>
            </a:extLst>
          </p:cNvPr>
          <p:cNvSpPr txBox="1"/>
          <p:nvPr/>
        </p:nvSpPr>
        <p:spPr>
          <a:xfrm>
            <a:off x="1038225" y="2617621"/>
            <a:ext cx="8491538" cy="1323439"/>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ABOUT</a:t>
            </a:r>
            <a:r>
              <a:rPr lang="en-US" sz="4000" b="1" dirty="0">
                <a:solidFill>
                  <a:schemeClr val="bg1"/>
                </a:solidFill>
                <a:effectLst/>
                <a:latin typeface="Arial" panose="020B0604020202020204" pitchFamily="34" charset="0"/>
                <a:cs typeface="Arial" panose="020B0604020202020204" pitchFamily="34" charset="0"/>
              </a:rPr>
              <a:t> 23,500 TEACHERS</a:t>
            </a:r>
            <a:br>
              <a:rPr lang="en-US" sz="4000" b="1" dirty="0">
                <a:solidFill>
                  <a:schemeClr val="bg1"/>
                </a:solidFill>
                <a:effectLst/>
                <a:latin typeface="Arial" panose="020B0604020202020204" pitchFamily="34" charset="0"/>
                <a:cs typeface="Arial" panose="020B0604020202020204" pitchFamily="34" charset="0"/>
              </a:rPr>
            </a:br>
            <a:r>
              <a:rPr lang="en-US" sz="4000" b="1" dirty="0">
                <a:solidFill>
                  <a:schemeClr val="bg1"/>
                </a:solidFill>
                <a:effectLst/>
                <a:latin typeface="Arial" panose="020B0604020202020204" pitchFamily="34" charset="0"/>
                <a:cs typeface="Arial" panose="020B0604020202020204" pitchFamily="34" charset="0"/>
              </a:rPr>
              <a:t>FROM 59 DISTRICTS.</a:t>
            </a:r>
          </a:p>
        </p:txBody>
      </p:sp>
      <p:sp>
        <p:nvSpPr>
          <p:cNvPr id="8" name="TextBox 7">
            <a:extLst>
              <a:ext uri="{FF2B5EF4-FFF2-40B4-BE49-F238E27FC236}">
                <a16:creationId xmlns:a16="http://schemas.microsoft.com/office/drawing/2014/main" id="{E42E0D65-255D-8271-FD1F-D23647616C32}"/>
              </a:ext>
            </a:extLst>
          </p:cNvPr>
          <p:cNvSpPr txBox="1"/>
          <p:nvPr/>
        </p:nvSpPr>
        <p:spPr>
          <a:xfrm>
            <a:off x="1038225" y="5020785"/>
            <a:ext cx="9528175" cy="892552"/>
          </a:xfrm>
          <a:prstGeom prst="rect">
            <a:avLst/>
          </a:prstGeom>
          <a:noFill/>
        </p:spPr>
        <p:txBody>
          <a:bodyPr wrap="square" rtlCol="0">
            <a:spAutoFit/>
          </a:bodyPr>
          <a:lstStyle/>
          <a:p>
            <a:r>
              <a:rPr lang="en-US" sz="2600" dirty="0">
                <a:solidFill>
                  <a:schemeClr val="bg1"/>
                </a:solidFill>
                <a:effectLst/>
                <a:latin typeface="Arial" panose="020B0604020202020204" pitchFamily="34" charset="0"/>
                <a:cs typeface="Arial" panose="020B0604020202020204" pitchFamily="34" charset="0"/>
              </a:rPr>
              <a:t>are working with SC TEACHER and partners on strategic planning and improvement (at no charge to districts).</a:t>
            </a:r>
          </a:p>
        </p:txBody>
      </p:sp>
      <p:cxnSp>
        <p:nvCxnSpPr>
          <p:cNvPr id="9" name="Straight Connector 8">
            <a:extLst>
              <a:ext uri="{FF2B5EF4-FFF2-40B4-BE49-F238E27FC236}">
                <a16:creationId xmlns:a16="http://schemas.microsoft.com/office/drawing/2014/main" id="{F6DC53BB-C5F2-B712-9DFD-506B4A49D3D3}"/>
              </a:ext>
            </a:extLst>
          </p:cNvPr>
          <p:cNvCxnSpPr/>
          <p:nvPr/>
        </p:nvCxnSpPr>
        <p:spPr>
          <a:xfrm>
            <a:off x="1156758" y="1756303"/>
            <a:ext cx="95281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667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63AD89-9899-8511-04CC-31FE03658AF0}"/>
              </a:ext>
            </a:extLst>
          </p:cNvPr>
          <p:cNvSpPr/>
          <p:nvPr/>
        </p:nvSpPr>
        <p:spPr>
          <a:xfrm>
            <a:off x="536448" y="358541"/>
            <a:ext cx="11655551" cy="1828204"/>
          </a:xfrm>
          <a:prstGeom prst="rect">
            <a:avLst/>
          </a:prstGeom>
          <a:solidFill>
            <a:srgbClr val="C14D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772A6A3-8B11-9884-79B0-8205145E83F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00051" y="-1"/>
            <a:ext cx="11791949" cy="2068121"/>
          </a:xfrm>
          <a:prstGeom prst="rect">
            <a:avLst/>
          </a:prstGeom>
        </p:spPr>
      </p:pic>
      <p:sp>
        <p:nvSpPr>
          <p:cNvPr id="7" name="Rectangle 6">
            <a:extLst>
              <a:ext uri="{FF2B5EF4-FFF2-40B4-BE49-F238E27FC236}">
                <a16:creationId xmlns:a16="http://schemas.microsoft.com/office/drawing/2014/main" id="{CF8E4509-8927-AD2D-84B7-B6A521F955F8}"/>
              </a:ext>
            </a:extLst>
          </p:cNvPr>
          <p:cNvSpPr/>
          <p:nvPr/>
        </p:nvSpPr>
        <p:spPr>
          <a:xfrm>
            <a:off x="400050" y="-1"/>
            <a:ext cx="11791949" cy="2068120"/>
          </a:xfrm>
          <a:prstGeom prst="rect">
            <a:avLst/>
          </a:prstGeom>
          <a:solidFill>
            <a:schemeClr val="tx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74DADD7-6375-48F1-978D-4F14C9A041E8}"/>
              </a:ext>
            </a:extLst>
          </p:cNvPr>
          <p:cNvSpPr txBox="1"/>
          <p:nvPr/>
        </p:nvSpPr>
        <p:spPr>
          <a:xfrm>
            <a:off x="1038224" y="2520902"/>
            <a:ext cx="10548939" cy="2811026"/>
          </a:xfrm>
          <a:prstGeom prst="rect">
            <a:avLst/>
          </a:prstGeom>
          <a:noFill/>
        </p:spPr>
        <p:txBody>
          <a:bodyPr wrap="square" rtlCol="0">
            <a:spAutoFit/>
          </a:bodyPr>
          <a:lstStyle/>
          <a:p>
            <a:pPr marL="228600" indent="-228600">
              <a:spcBef>
                <a:spcPts val="1000"/>
              </a:spcBef>
              <a:buClr>
                <a:srgbClr val="92D050"/>
              </a:buClr>
              <a:buFont typeface="Arial" panose="020B0604020202020204" pitchFamily="34" charset="0"/>
              <a:buChar char="•"/>
            </a:pPr>
            <a:r>
              <a:rPr lang="en-US" sz="3200" dirty="0">
                <a:solidFill>
                  <a:schemeClr val="tx2"/>
                </a:solidFill>
                <a:effectLst/>
                <a:latin typeface="Arial" panose="020B0604020202020204" pitchFamily="34" charset="0"/>
                <a:cs typeface="Arial" panose="020B0604020202020204" pitchFamily="34" charset="0"/>
              </a:rPr>
              <a:t>Maximize time during the school day.</a:t>
            </a:r>
          </a:p>
          <a:p>
            <a:pPr marL="228600" indent="-228600">
              <a:spcBef>
                <a:spcPts val="1000"/>
              </a:spcBef>
              <a:buClr>
                <a:srgbClr val="92D050"/>
              </a:buClr>
              <a:buFont typeface="Arial" panose="020B0604020202020204" pitchFamily="34" charset="0"/>
              <a:buChar char="•"/>
            </a:pPr>
            <a:r>
              <a:rPr lang="en-US" sz="3200" dirty="0">
                <a:solidFill>
                  <a:schemeClr val="tx2"/>
                </a:solidFill>
                <a:effectLst/>
                <a:latin typeface="Arial" panose="020B0604020202020204" pitchFamily="34" charset="0"/>
                <a:cs typeface="Arial" panose="020B0604020202020204" pitchFamily="34" charset="0"/>
              </a:rPr>
              <a:t>Address gaps in student engagement and staff communication.</a:t>
            </a:r>
          </a:p>
          <a:p>
            <a:pPr marL="228600" indent="-228600">
              <a:spcBef>
                <a:spcPts val="1000"/>
              </a:spcBef>
              <a:buClr>
                <a:srgbClr val="92D050"/>
              </a:buClr>
              <a:buFont typeface="Arial" panose="020B0604020202020204" pitchFamily="34" charset="0"/>
              <a:buChar char="•"/>
            </a:pPr>
            <a:r>
              <a:rPr lang="en-US" sz="3200" dirty="0">
                <a:solidFill>
                  <a:schemeClr val="tx2"/>
                </a:solidFill>
                <a:effectLst/>
                <a:latin typeface="Arial" panose="020B0604020202020204" pitchFamily="34" charset="0"/>
                <a:cs typeface="Arial" panose="020B0604020202020204" pitchFamily="34" charset="0"/>
              </a:rPr>
              <a:t>Leverage relationships between principals and teachers to strengthen conditions.</a:t>
            </a:r>
          </a:p>
        </p:txBody>
      </p:sp>
      <p:sp>
        <p:nvSpPr>
          <p:cNvPr id="9" name="Title 1">
            <a:extLst>
              <a:ext uri="{FF2B5EF4-FFF2-40B4-BE49-F238E27FC236}">
                <a16:creationId xmlns:a16="http://schemas.microsoft.com/office/drawing/2014/main" id="{1E2CB22F-A230-730C-BEDB-971EA0EF62DD}"/>
              </a:ext>
            </a:extLst>
          </p:cNvPr>
          <p:cNvSpPr txBox="1">
            <a:spLocks/>
          </p:cNvSpPr>
          <p:nvPr/>
        </p:nvSpPr>
        <p:spPr>
          <a:xfrm>
            <a:off x="1038224" y="483702"/>
            <a:ext cx="9491664" cy="150559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a:solidFill>
                  <a:sysClr val="windowText" lastClr="000000"/>
                </a:solidFill>
                <a:latin typeface="Arial" panose="020B0604020202020204" pitchFamily="34" charset="0"/>
                <a:ea typeface="+mj-ea"/>
                <a:cs typeface="Arial" panose="020B0604020202020204" pitchFamily="34" charset="0"/>
              </a:defRPr>
            </a:lvl1pPr>
          </a:lstStyle>
          <a:p>
            <a:r>
              <a:rPr lang="en-US" sz="4000" dirty="0">
                <a:solidFill>
                  <a:schemeClr val="bg1"/>
                </a:solidFill>
                <a:effectLst/>
              </a:rPr>
              <a:t>Districts are currently using </a:t>
            </a:r>
            <a:br>
              <a:rPr lang="en-US" sz="4000" dirty="0">
                <a:solidFill>
                  <a:schemeClr val="bg1"/>
                </a:solidFill>
                <a:effectLst/>
              </a:rPr>
            </a:br>
            <a:r>
              <a:rPr lang="en-US" sz="4000" dirty="0">
                <a:solidFill>
                  <a:schemeClr val="bg1"/>
                </a:solidFill>
                <a:effectLst/>
              </a:rPr>
              <a:t>survey data to…</a:t>
            </a:r>
            <a:endParaRPr lang="en-US" sz="4000" dirty="0">
              <a:solidFill>
                <a:schemeClr val="bg1"/>
              </a:solidFill>
            </a:endParaRPr>
          </a:p>
        </p:txBody>
      </p:sp>
    </p:spTree>
    <p:extLst>
      <p:ext uri="{BB962C8B-B14F-4D97-AF65-F5344CB8AC3E}">
        <p14:creationId xmlns:p14="http://schemas.microsoft.com/office/powerpoint/2010/main" val="3488055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96983A-D2F0-C01D-4C54-E32690BE64EE}"/>
              </a:ext>
            </a:extLst>
          </p:cNvPr>
          <p:cNvSpPr/>
          <p:nvPr/>
        </p:nvSpPr>
        <p:spPr>
          <a:xfrm>
            <a:off x="536448" y="358541"/>
            <a:ext cx="11655551" cy="1828204"/>
          </a:xfrm>
          <a:prstGeom prst="rect">
            <a:avLst/>
          </a:prstGeom>
          <a:solidFill>
            <a:srgbClr val="C14D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C8F5A8D-C1E3-2C46-0AEE-6503168DEFF7}"/>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00051" y="-1"/>
            <a:ext cx="11791949" cy="2068121"/>
          </a:xfrm>
          <a:prstGeom prst="rect">
            <a:avLst/>
          </a:prstGeom>
        </p:spPr>
      </p:pic>
      <p:sp>
        <p:nvSpPr>
          <p:cNvPr id="10" name="Rectangle 9">
            <a:extLst>
              <a:ext uri="{FF2B5EF4-FFF2-40B4-BE49-F238E27FC236}">
                <a16:creationId xmlns:a16="http://schemas.microsoft.com/office/drawing/2014/main" id="{D027B20B-44A8-6B69-D8D7-2B27E7CD7F74}"/>
              </a:ext>
            </a:extLst>
          </p:cNvPr>
          <p:cNvSpPr/>
          <p:nvPr/>
        </p:nvSpPr>
        <p:spPr>
          <a:xfrm>
            <a:off x="400050" y="-1"/>
            <a:ext cx="11791949" cy="2068120"/>
          </a:xfrm>
          <a:prstGeom prst="rect">
            <a:avLst/>
          </a:prstGeom>
          <a:solidFill>
            <a:schemeClr val="tx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74DADD7-6375-48F1-978D-4F14C9A041E8}"/>
              </a:ext>
            </a:extLst>
          </p:cNvPr>
          <p:cNvSpPr txBox="1"/>
          <p:nvPr/>
        </p:nvSpPr>
        <p:spPr>
          <a:xfrm>
            <a:off x="1038225" y="2520901"/>
            <a:ext cx="10272778" cy="3385542"/>
          </a:xfrm>
          <a:prstGeom prst="rect">
            <a:avLst/>
          </a:prstGeom>
          <a:noFill/>
        </p:spPr>
        <p:txBody>
          <a:bodyPr wrap="square" rtlCol="0">
            <a:spAutoFit/>
          </a:bodyPr>
          <a:lstStyle/>
          <a:p>
            <a:r>
              <a:rPr lang="en-US" sz="3200" dirty="0">
                <a:solidFill>
                  <a:schemeClr val="tx2"/>
                </a:solidFill>
                <a:latin typeface="Arial" panose="020B0604020202020204" pitchFamily="34" charset="0"/>
                <a:cs typeface="Arial" panose="020B0604020202020204" pitchFamily="34" charset="0"/>
              </a:rPr>
              <a:t>Teachers, we want to hear from you! The survey takes less than 15 minutes to complete. </a:t>
            </a:r>
          </a:p>
          <a:p>
            <a:endParaRPr lang="en-US" sz="1400" dirty="0">
              <a:solidFill>
                <a:schemeClr val="tx2"/>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600" dirty="0">
                <a:solidFill>
                  <a:schemeClr val="tx2"/>
                </a:solidFill>
                <a:latin typeface="Arial" panose="020B0604020202020204" pitchFamily="34" charset="0"/>
                <a:cs typeface="Arial" panose="020B0604020202020204" pitchFamily="34" charset="0"/>
              </a:rPr>
              <a:t>Classroom teachers will receive a link to take the survey via their district email addresses. </a:t>
            </a:r>
          </a:p>
          <a:p>
            <a:pPr lvl="1"/>
            <a:endParaRPr lang="en-US" sz="1600" dirty="0">
              <a:solidFill>
                <a:schemeClr val="tx2"/>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600" dirty="0">
                <a:solidFill>
                  <a:schemeClr val="tx2"/>
                </a:solidFill>
                <a:effectLst/>
                <a:latin typeface="Arial" panose="020B0604020202020204" pitchFamily="34" charset="0"/>
                <a:cs typeface="Arial" panose="020B0604020202020204" pitchFamily="34" charset="0"/>
              </a:rPr>
              <a:t>Survey administration will run from Jan. 13–Feb. 14, 2025.</a:t>
            </a:r>
          </a:p>
          <a:p>
            <a:pPr lvl="1"/>
            <a:r>
              <a:rPr lang="en-US" sz="1600" dirty="0">
                <a:solidFill>
                  <a:schemeClr val="tx2"/>
                </a:solidFill>
                <a:effectLst/>
                <a:latin typeface="Arial" panose="020B0604020202020204" pitchFamily="34" charset="0"/>
                <a:cs typeface="Arial" panose="020B0604020202020204" pitchFamily="34" charset="0"/>
              </a:rPr>
              <a:t> </a:t>
            </a:r>
          </a:p>
          <a:p>
            <a:pPr marL="914400" lvl="1" indent="-457200">
              <a:buFont typeface="Arial" panose="020B0604020202020204" pitchFamily="34" charset="0"/>
              <a:buChar char="•"/>
            </a:pPr>
            <a:r>
              <a:rPr lang="en-US" sz="2600" dirty="0">
                <a:solidFill>
                  <a:schemeClr val="tx2"/>
                </a:solidFill>
                <a:latin typeface="Arial" panose="020B0604020202020204" pitchFamily="34" charset="0"/>
                <a:cs typeface="Arial" panose="020B0604020202020204" pitchFamily="34" charset="0"/>
              </a:rPr>
              <a:t>Questions about the survey? Email </a:t>
            </a:r>
            <a:r>
              <a:rPr lang="en-US" sz="2600" dirty="0">
                <a:solidFill>
                  <a:schemeClr val="tx2"/>
                </a:solidFill>
                <a:latin typeface="Arial" panose="020B0604020202020204" pitchFamily="34" charset="0"/>
                <a:cs typeface="Arial" panose="020B0604020202020204" pitchFamily="34" charset="0"/>
                <a:hlinkClick r:id="rId4"/>
              </a:rPr>
              <a:t>SCTinfo@mailbox.sc.edu</a:t>
            </a:r>
            <a:r>
              <a:rPr lang="en-US" sz="2600" dirty="0">
                <a:solidFill>
                  <a:schemeClr val="tx2"/>
                </a:solidFill>
                <a:latin typeface="Arial" panose="020B0604020202020204" pitchFamily="34" charset="0"/>
                <a:cs typeface="Arial" panose="020B0604020202020204" pitchFamily="34" charset="0"/>
              </a:rPr>
              <a:t>. </a:t>
            </a:r>
            <a:endParaRPr lang="en-US" sz="2600" dirty="0">
              <a:solidFill>
                <a:schemeClr val="tx2"/>
              </a:solidFill>
              <a:effectLst/>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C84868BE-ADDD-0648-ACEF-FE30B7DEEB6B}"/>
              </a:ext>
            </a:extLst>
          </p:cNvPr>
          <p:cNvSpPr txBox="1">
            <a:spLocks/>
          </p:cNvSpPr>
          <p:nvPr/>
        </p:nvSpPr>
        <p:spPr>
          <a:xfrm>
            <a:off x="1106423" y="764561"/>
            <a:ext cx="10437877" cy="1078529"/>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b="1" i="0" kern="1200">
                <a:solidFill>
                  <a:sysClr val="windowText" lastClr="000000"/>
                </a:solidFill>
                <a:latin typeface="Arial" panose="020B0604020202020204" pitchFamily="34" charset="0"/>
                <a:ea typeface="+mj-ea"/>
                <a:cs typeface="Arial" panose="020B0604020202020204" pitchFamily="34" charset="0"/>
              </a:defRPr>
            </a:lvl1pPr>
          </a:lstStyle>
          <a:p>
            <a:r>
              <a:rPr lang="en-US" sz="4000" dirty="0">
                <a:solidFill>
                  <a:schemeClr val="bg1"/>
                </a:solidFill>
                <a:effectLst/>
              </a:rPr>
              <a:t>The 2025 SC Teacher Working Conditions Survey is gearing up</a:t>
            </a:r>
            <a:endParaRPr lang="en-US" sz="4000" dirty="0">
              <a:solidFill>
                <a:schemeClr val="bg1"/>
              </a:solidFill>
            </a:endParaRPr>
          </a:p>
        </p:txBody>
      </p:sp>
    </p:spTree>
    <p:extLst>
      <p:ext uri="{BB962C8B-B14F-4D97-AF65-F5344CB8AC3E}">
        <p14:creationId xmlns:p14="http://schemas.microsoft.com/office/powerpoint/2010/main" val="1254299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5879E-4C67-06FA-C710-8C7C72B3E562}"/>
              </a:ext>
            </a:extLst>
          </p:cNvPr>
          <p:cNvSpPr>
            <a:spLocks noGrp="1"/>
          </p:cNvSpPr>
          <p:nvPr>
            <p:ph type="ctrTitle"/>
          </p:nvPr>
        </p:nvSpPr>
        <p:spPr>
          <a:xfrm>
            <a:off x="1524000" y="677520"/>
            <a:ext cx="9144000" cy="4277540"/>
          </a:xfrm>
        </p:spPr>
        <p:txBody>
          <a:bodyPr>
            <a:normAutofit/>
          </a:bodyPr>
          <a:lstStyle/>
          <a:p>
            <a:r>
              <a:rPr lang="en-US" dirty="0"/>
              <a:t>Teachers, your involvement makes a difference. Survey participation means more data and better insights to improve working conditions.</a:t>
            </a:r>
          </a:p>
        </p:txBody>
      </p:sp>
    </p:spTree>
    <p:extLst>
      <p:ext uri="{BB962C8B-B14F-4D97-AF65-F5344CB8AC3E}">
        <p14:creationId xmlns:p14="http://schemas.microsoft.com/office/powerpoint/2010/main" val="2838139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CT-2023-009-Logo-Animation-3.mp4">
            <a:hlinkClick r:id="" action="ppaction://media"/>
            <a:extLst>
              <a:ext uri="{FF2B5EF4-FFF2-40B4-BE49-F238E27FC236}">
                <a16:creationId xmlns:a16="http://schemas.microsoft.com/office/drawing/2014/main" id="{82D5C4A8-52AD-AD42-C958-80B61F35FF7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05296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0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8A4E49B-79CF-87B4-652A-2D6875366FB8}"/>
              </a:ext>
            </a:extLst>
          </p:cNvPr>
          <p:cNvSpPr txBox="1"/>
          <p:nvPr/>
        </p:nvSpPr>
        <p:spPr>
          <a:xfrm>
            <a:off x="1038225" y="2571749"/>
            <a:ext cx="9392708" cy="2221121"/>
          </a:xfrm>
          <a:prstGeom prst="rect">
            <a:avLst/>
          </a:prstGeom>
          <a:noFill/>
        </p:spPr>
        <p:txBody>
          <a:bodyPr wrap="square" rtlCol="0">
            <a:spAutoFit/>
          </a:bodyPr>
          <a:lstStyle/>
          <a:p>
            <a:pPr marL="228600" indent="-228600">
              <a:spcBef>
                <a:spcPts val="1000"/>
              </a:spcBef>
              <a:buClr>
                <a:srgbClr val="92D050"/>
              </a:buClr>
              <a:buFont typeface="Arial" panose="020B0604020202020204" pitchFamily="34" charset="0"/>
              <a:buChar char="•"/>
            </a:pPr>
            <a:r>
              <a:rPr lang="en-US" sz="2600" dirty="0">
                <a:solidFill>
                  <a:schemeClr val="tx2"/>
                </a:solidFill>
                <a:effectLst/>
                <a:latin typeface="Arial" panose="020B0604020202020204" pitchFamily="34" charset="0"/>
                <a:cs typeface="Arial" panose="020B0604020202020204" pitchFamily="34" charset="0"/>
              </a:rPr>
              <a:t>The SC Teacher Working Conditions Survey explores public school and district factors related to educator support and retention. SC TEACHER is charged through Act 185 of 2022 to conduct the survey every other year.</a:t>
            </a:r>
          </a:p>
          <a:p>
            <a:pPr marL="228600" indent="-228600">
              <a:spcBef>
                <a:spcPts val="1000"/>
              </a:spcBef>
              <a:buClr>
                <a:srgbClr val="92D050"/>
              </a:buClr>
              <a:buFont typeface="Arial" panose="020B0604020202020204" pitchFamily="34" charset="0"/>
              <a:buChar char="•"/>
            </a:pPr>
            <a:r>
              <a:rPr lang="en-US" sz="2600" dirty="0">
                <a:solidFill>
                  <a:schemeClr val="tx2"/>
                </a:solidFill>
                <a:effectLst/>
                <a:latin typeface="Arial" panose="020B0604020202020204" pitchFamily="34" charset="0"/>
                <a:cs typeface="Arial" panose="020B0604020202020204" pitchFamily="34" charset="0"/>
              </a:rPr>
              <a:t>The survey takes on average 15 minutes or less to complete.</a:t>
            </a:r>
          </a:p>
        </p:txBody>
      </p:sp>
      <p:sp>
        <p:nvSpPr>
          <p:cNvPr id="4" name="Rectangle 3">
            <a:extLst>
              <a:ext uri="{FF2B5EF4-FFF2-40B4-BE49-F238E27FC236}">
                <a16:creationId xmlns:a16="http://schemas.microsoft.com/office/drawing/2014/main" id="{0D81347D-751C-1AA0-6F40-9D5C3220AE65}"/>
              </a:ext>
            </a:extLst>
          </p:cNvPr>
          <p:cNvSpPr/>
          <p:nvPr/>
        </p:nvSpPr>
        <p:spPr>
          <a:xfrm>
            <a:off x="536448" y="358541"/>
            <a:ext cx="11655551" cy="1828204"/>
          </a:xfrm>
          <a:prstGeom prst="rect">
            <a:avLst/>
          </a:prstGeom>
          <a:solidFill>
            <a:srgbClr val="C14D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2EB8857-A75F-630F-C22B-BBEEB7021EEF}"/>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00051" y="-1"/>
            <a:ext cx="11791949" cy="2068121"/>
          </a:xfrm>
          <a:prstGeom prst="rect">
            <a:avLst/>
          </a:prstGeom>
        </p:spPr>
      </p:pic>
      <p:sp>
        <p:nvSpPr>
          <p:cNvPr id="8" name="Rectangle 7">
            <a:extLst>
              <a:ext uri="{FF2B5EF4-FFF2-40B4-BE49-F238E27FC236}">
                <a16:creationId xmlns:a16="http://schemas.microsoft.com/office/drawing/2014/main" id="{121CA088-C3A3-BDED-9F5F-BA5F797C566A}"/>
              </a:ext>
            </a:extLst>
          </p:cNvPr>
          <p:cNvSpPr/>
          <p:nvPr/>
        </p:nvSpPr>
        <p:spPr>
          <a:xfrm>
            <a:off x="400050" y="-1"/>
            <a:ext cx="11791949" cy="2068120"/>
          </a:xfrm>
          <a:prstGeom prst="rect">
            <a:avLst/>
          </a:prstGeom>
          <a:solidFill>
            <a:schemeClr val="tx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728D8C53-1A48-35DF-8025-B0DE5470BB0D}"/>
              </a:ext>
            </a:extLst>
          </p:cNvPr>
          <p:cNvSpPr txBox="1">
            <a:spLocks/>
          </p:cNvSpPr>
          <p:nvPr/>
        </p:nvSpPr>
        <p:spPr>
          <a:xfrm>
            <a:off x="1106423" y="529996"/>
            <a:ext cx="10515600" cy="144168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a:solidFill>
                  <a:sysClr val="windowText" lastClr="000000"/>
                </a:solidFill>
                <a:latin typeface="Arial" panose="020B0604020202020204" pitchFamily="34" charset="0"/>
                <a:ea typeface="+mj-ea"/>
                <a:cs typeface="Arial" panose="020B0604020202020204" pitchFamily="34" charset="0"/>
              </a:defRPr>
            </a:lvl1pPr>
          </a:lstStyle>
          <a:p>
            <a:r>
              <a:rPr lang="en-US" sz="4000" dirty="0">
                <a:solidFill>
                  <a:schemeClr val="bg1"/>
                </a:solidFill>
              </a:rPr>
              <a:t>What is the SC Teacher Working</a:t>
            </a:r>
            <a:br>
              <a:rPr lang="en-US" sz="4000" dirty="0">
                <a:solidFill>
                  <a:schemeClr val="bg1"/>
                </a:solidFill>
              </a:rPr>
            </a:br>
            <a:r>
              <a:rPr lang="en-US" sz="4000" dirty="0">
                <a:solidFill>
                  <a:schemeClr val="bg1"/>
                </a:solidFill>
              </a:rPr>
              <a:t>Conditions Survey?</a:t>
            </a:r>
          </a:p>
        </p:txBody>
      </p:sp>
    </p:spTree>
    <p:extLst>
      <p:ext uri="{BB962C8B-B14F-4D97-AF65-F5344CB8AC3E}">
        <p14:creationId xmlns:p14="http://schemas.microsoft.com/office/powerpoint/2010/main" val="1593526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8F1353-E0A1-DE90-4087-04C32706E5EB}"/>
              </a:ext>
            </a:extLst>
          </p:cNvPr>
          <p:cNvPicPr>
            <a:picLocks noChangeAspect="1"/>
          </p:cNvPicPr>
          <p:nvPr/>
        </p:nvPicPr>
        <p:blipFill rotWithShape="1">
          <a:blip r:embed="rId2">
            <a:extLst>
              <a:ext uri="{28A0092B-C50C-407E-A947-70E740481C1C}">
                <a14:useLocalDpi xmlns:a14="http://schemas.microsoft.com/office/drawing/2010/main"/>
              </a:ext>
            </a:extLst>
          </a:blip>
          <a:srcRect l="3222" t="4378" r="3034" b="6603"/>
          <a:stretch/>
        </p:blipFill>
        <p:spPr>
          <a:xfrm>
            <a:off x="800100" y="457200"/>
            <a:ext cx="10458450" cy="5586413"/>
          </a:xfrm>
          <a:prstGeom prst="rect">
            <a:avLst/>
          </a:prstGeom>
        </p:spPr>
      </p:pic>
    </p:spTree>
    <p:extLst>
      <p:ext uri="{BB962C8B-B14F-4D97-AF65-F5344CB8AC3E}">
        <p14:creationId xmlns:p14="http://schemas.microsoft.com/office/powerpoint/2010/main" val="1202491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descr="Strategic Planning With SC Teacher Working Conditions Data">
            <a:hlinkClick r:id="" action="ppaction://media"/>
            <a:extLst>
              <a:ext uri="{FF2B5EF4-FFF2-40B4-BE49-F238E27FC236}">
                <a16:creationId xmlns:a16="http://schemas.microsoft.com/office/drawing/2014/main" id="{ABB596A7-03E5-3380-AC62-0BA308377961}"/>
              </a:ext>
            </a:extLst>
          </p:cNvPr>
          <p:cNvPicPr>
            <a:picLocks noGrp="1" noRot="1" noChangeAspect="1"/>
          </p:cNvPicPr>
          <p:nvPr>
            <p:ph sz="half" idx="10"/>
            <a:videoFile r:link="rId1"/>
          </p:nvPr>
        </p:nvPicPr>
        <p:blipFill>
          <a:blip r:embed="rId4"/>
          <a:stretch>
            <a:fillRect/>
          </a:stretch>
        </p:blipFill>
        <p:spPr>
          <a:xfrm>
            <a:off x="696765" y="378062"/>
            <a:ext cx="10798470" cy="6101875"/>
          </a:xfrm>
          <a:prstGeom prst="rect">
            <a:avLst/>
          </a:prstGeom>
        </p:spPr>
      </p:pic>
    </p:spTree>
    <p:extLst>
      <p:ext uri="{BB962C8B-B14F-4D97-AF65-F5344CB8AC3E}">
        <p14:creationId xmlns:p14="http://schemas.microsoft.com/office/powerpoint/2010/main" val="418716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2703E9-620A-3C94-A559-4875340E0484}"/>
              </a:ext>
            </a:extLst>
          </p:cNvPr>
          <p:cNvSpPr>
            <a:spLocks noGrp="1"/>
          </p:cNvSpPr>
          <p:nvPr>
            <p:ph type="ctrTitle"/>
          </p:nvPr>
        </p:nvSpPr>
        <p:spPr>
          <a:xfrm>
            <a:off x="1452777" y="1590803"/>
            <a:ext cx="10137038" cy="4251979"/>
          </a:xfrm>
        </p:spPr>
        <p:txBody>
          <a:bodyPr anchor="t">
            <a:noAutofit/>
          </a:bodyPr>
          <a:lstStyle/>
          <a:p>
            <a:pPr>
              <a:lnSpc>
                <a:spcPct val="100000"/>
              </a:lnSpc>
            </a:pPr>
            <a:r>
              <a:rPr lang="en-US" sz="4200" u="none" strike="noStrike" dirty="0">
                <a:effectLst/>
                <a:cs typeface="Arial" panose="020B0604020202020204" pitchFamily="34" charset="0"/>
              </a:rPr>
              <a:t>“The [TWC] survey results provide </a:t>
            </a:r>
            <a:br>
              <a:rPr lang="en-US" sz="4200" u="none" strike="noStrike" dirty="0">
                <a:effectLst/>
                <a:cs typeface="Arial" panose="020B0604020202020204" pitchFamily="34" charset="0"/>
              </a:rPr>
            </a:br>
            <a:r>
              <a:rPr lang="en-US" sz="4200" u="none" strike="noStrike" dirty="0">
                <a:effectLst/>
                <a:cs typeface="Arial" panose="020B0604020202020204" pitchFamily="34" charset="0"/>
              </a:rPr>
              <a:t>an opportunity to identify areas </a:t>
            </a:r>
            <a:br>
              <a:rPr lang="en-US" sz="4200" u="none" strike="noStrike" dirty="0">
                <a:effectLst/>
                <a:cs typeface="Arial" panose="020B0604020202020204" pitchFamily="34" charset="0"/>
              </a:rPr>
            </a:br>
            <a:r>
              <a:rPr lang="en-US" sz="4200" u="none" strike="noStrike" dirty="0">
                <a:effectLst/>
                <a:cs typeface="Arial" panose="020B0604020202020204" pitchFamily="34" charset="0"/>
              </a:rPr>
              <a:t>of strength and pinpoint opportunities for growth that can impact retention.”</a:t>
            </a:r>
            <a:br>
              <a:rPr lang="en-US" sz="4200" u="none" strike="noStrike" dirty="0">
                <a:effectLst/>
                <a:cs typeface="Arial" panose="020B0604020202020204" pitchFamily="34" charset="0"/>
              </a:rPr>
            </a:br>
            <a:br>
              <a:rPr lang="en-US" sz="4200" u="none" strike="noStrike" dirty="0">
                <a:effectLst/>
                <a:cs typeface="Arial" panose="020B0604020202020204" pitchFamily="34" charset="0"/>
              </a:rPr>
            </a:br>
            <a:r>
              <a:rPr lang="en-US" sz="4200" u="none" strike="noStrike" dirty="0">
                <a:effectLst/>
                <a:cs typeface="Arial" panose="020B0604020202020204" pitchFamily="34" charset="0"/>
              </a:rPr>
              <a:t>						</a:t>
            </a:r>
            <a:r>
              <a:rPr lang="en-US" sz="4200" b="0" u="none" strike="noStrike" dirty="0">
                <a:effectLst/>
                <a:cs typeface="Arial" panose="020B0604020202020204" pitchFamily="34" charset="0"/>
              </a:rPr>
              <a:t>- SC district leader</a:t>
            </a:r>
            <a:endParaRPr lang="en-US" sz="4200" b="0" dirty="0">
              <a:cs typeface="Arial" panose="020B0604020202020204" pitchFamily="34" charset="0"/>
            </a:endParaRPr>
          </a:p>
        </p:txBody>
      </p:sp>
    </p:spTree>
    <p:extLst>
      <p:ext uri="{BB962C8B-B14F-4D97-AF65-F5344CB8AC3E}">
        <p14:creationId xmlns:p14="http://schemas.microsoft.com/office/powerpoint/2010/main" val="4002060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8A4E49B-79CF-87B4-652A-2D6875366FB8}"/>
              </a:ext>
            </a:extLst>
          </p:cNvPr>
          <p:cNvSpPr txBox="1"/>
          <p:nvPr/>
        </p:nvSpPr>
        <p:spPr>
          <a:xfrm>
            <a:off x="1232751" y="2949881"/>
            <a:ext cx="9036664" cy="3236784"/>
          </a:xfrm>
          <a:prstGeom prst="rect">
            <a:avLst/>
          </a:prstGeom>
          <a:noFill/>
        </p:spPr>
        <p:txBody>
          <a:bodyPr wrap="square" rtlCol="0">
            <a:spAutoFit/>
          </a:bodyPr>
          <a:lstStyle/>
          <a:p>
            <a:pPr marL="457200" indent="-457200">
              <a:spcBef>
                <a:spcPts val="1000"/>
              </a:spcBef>
              <a:buClr>
                <a:srgbClr val="92D050"/>
              </a:buClr>
              <a:buFont typeface="Arial" panose="020B0604020202020204" pitchFamily="34" charset="0"/>
              <a:buChar char="•"/>
            </a:pPr>
            <a:r>
              <a:rPr lang="en-US" sz="2800" dirty="0">
                <a:solidFill>
                  <a:schemeClr val="tx2"/>
                </a:solidFill>
                <a:effectLst/>
                <a:latin typeface="Arial" panose="020B0604020202020204" pitchFamily="34" charset="0"/>
                <a:cs typeface="Arial" panose="020B0604020202020204" pitchFamily="34" charset="0"/>
              </a:rPr>
              <a:t>Broad takeaways are shared in a </a:t>
            </a:r>
            <a:r>
              <a:rPr lang="en-US" sz="2800" dirty="0">
                <a:solidFill>
                  <a:schemeClr val="tx2"/>
                </a:solidFill>
                <a:effectLst/>
                <a:latin typeface="Arial" panose="020B0604020202020204" pitchFamily="34" charset="0"/>
                <a:cs typeface="Arial" panose="020B0604020202020204" pitchFamily="34" charset="0"/>
                <a:hlinkClick r:id="rId3"/>
              </a:rPr>
              <a:t>statewide report</a:t>
            </a:r>
            <a:r>
              <a:rPr lang="en-US" sz="2800" dirty="0">
                <a:solidFill>
                  <a:schemeClr val="tx2"/>
                </a:solidFill>
                <a:effectLst/>
                <a:latin typeface="Arial" panose="020B0604020202020204" pitchFamily="34" charset="0"/>
                <a:cs typeface="Arial" panose="020B0604020202020204" pitchFamily="34" charset="0"/>
              </a:rPr>
              <a:t> to inform improvement of policies and practice. At the state level, data are reported </a:t>
            </a:r>
            <a:r>
              <a:rPr lang="en-US" sz="2800" dirty="0">
                <a:solidFill>
                  <a:schemeClr val="tx2"/>
                </a:solidFill>
                <a:latin typeface="Arial" panose="020B0604020202020204" pitchFamily="34" charset="0"/>
                <a:cs typeface="Arial" panose="020B0604020202020204" pitchFamily="34" charset="0"/>
              </a:rPr>
              <a:t>only in </a:t>
            </a:r>
            <a:r>
              <a:rPr lang="en-US" sz="2800" dirty="0">
                <a:solidFill>
                  <a:schemeClr val="tx2"/>
                </a:solidFill>
                <a:effectLst/>
                <a:latin typeface="Arial" panose="020B0604020202020204" pitchFamily="34" charset="0"/>
                <a:cs typeface="Arial" panose="020B0604020202020204" pitchFamily="34" charset="0"/>
              </a:rPr>
              <a:t>aggregate. </a:t>
            </a:r>
          </a:p>
          <a:p>
            <a:pPr marL="457200" indent="-457200">
              <a:spcBef>
                <a:spcPts val="1000"/>
              </a:spcBef>
              <a:buClr>
                <a:srgbClr val="92D050"/>
              </a:buClr>
              <a:buFont typeface="Arial" panose="020B0604020202020204" pitchFamily="34" charset="0"/>
              <a:buChar char="•"/>
            </a:pPr>
            <a:r>
              <a:rPr lang="en-US" sz="2800" dirty="0">
                <a:solidFill>
                  <a:schemeClr val="tx2"/>
                </a:solidFill>
                <a:effectLst/>
                <a:latin typeface="Arial" panose="020B0604020202020204" pitchFamily="34" charset="0"/>
                <a:cs typeface="Arial" panose="020B0604020202020204" pitchFamily="34" charset="0"/>
              </a:rPr>
              <a:t>Responses are confidential, meaning school- and district-level data </a:t>
            </a:r>
            <a:r>
              <a:rPr lang="en-US" sz="2800" dirty="0">
                <a:solidFill>
                  <a:schemeClr val="tx2"/>
                </a:solidFill>
                <a:latin typeface="Arial" panose="020B0604020202020204" pitchFamily="34" charset="0"/>
                <a:cs typeface="Arial" panose="020B0604020202020204" pitchFamily="34" charset="0"/>
              </a:rPr>
              <a:t>are</a:t>
            </a:r>
            <a:r>
              <a:rPr lang="en-US" sz="2800" dirty="0">
                <a:solidFill>
                  <a:schemeClr val="tx2"/>
                </a:solidFill>
                <a:effectLst/>
                <a:latin typeface="Arial" panose="020B0604020202020204" pitchFamily="34" charset="0"/>
                <a:cs typeface="Arial" panose="020B0604020202020204" pitchFamily="34" charset="0"/>
              </a:rPr>
              <a:t> shared only with leadership and respondents. Teachers are not identifiable by their responses.</a:t>
            </a:r>
            <a:endParaRPr lang="en-US" sz="2800" dirty="0">
              <a:solidFill>
                <a:schemeClr val="tx2"/>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A7F9A08-B147-24EA-6F55-5334F91AA7E2}"/>
              </a:ext>
            </a:extLst>
          </p:cNvPr>
          <p:cNvSpPr/>
          <p:nvPr/>
        </p:nvSpPr>
        <p:spPr>
          <a:xfrm>
            <a:off x="536448" y="358541"/>
            <a:ext cx="11655551" cy="1828204"/>
          </a:xfrm>
          <a:prstGeom prst="rect">
            <a:avLst/>
          </a:prstGeom>
          <a:solidFill>
            <a:srgbClr val="C14D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5A9AF8-14EA-2C42-7A21-E5641331EC7B}"/>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400051" y="-1"/>
            <a:ext cx="11791949" cy="2068121"/>
          </a:xfrm>
          <a:prstGeom prst="rect">
            <a:avLst/>
          </a:prstGeom>
        </p:spPr>
      </p:pic>
      <p:sp>
        <p:nvSpPr>
          <p:cNvPr id="12" name="Rectangle 11">
            <a:extLst>
              <a:ext uri="{FF2B5EF4-FFF2-40B4-BE49-F238E27FC236}">
                <a16:creationId xmlns:a16="http://schemas.microsoft.com/office/drawing/2014/main" id="{C0221C73-8B01-BDDB-96DB-D886098477C1}"/>
              </a:ext>
            </a:extLst>
          </p:cNvPr>
          <p:cNvSpPr/>
          <p:nvPr/>
        </p:nvSpPr>
        <p:spPr>
          <a:xfrm>
            <a:off x="400050" y="-1"/>
            <a:ext cx="11791949" cy="2068120"/>
          </a:xfrm>
          <a:prstGeom prst="rect">
            <a:avLst/>
          </a:prstGeom>
          <a:solidFill>
            <a:schemeClr val="tx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A5347AFD-1123-27AA-F114-EFE3E973A7DF}"/>
              </a:ext>
            </a:extLst>
          </p:cNvPr>
          <p:cNvSpPr>
            <a:spLocks noGrp="1"/>
          </p:cNvSpPr>
          <p:nvPr>
            <p:ph type="title"/>
          </p:nvPr>
        </p:nvSpPr>
        <p:spPr>
          <a:xfrm>
            <a:off x="1106423" y="707409"/>
            <a:ext cx="10437877" cy="1078529"/>
          </a:xfrm>
        </p:spPr>
        <p:txBody>
          <a:bodyPr anchor="t">
            <a:normAutofit/>
          </a:bodyPr>
          <a:lstStyle/>
          <a:p>
            <a:r>
              <a:rPr lang="en-US" sz="4000" dirty="0">
                <a:solidFill>
                  <a:schemeClr val="bg1"/>
                </a:solidFill>
                <a:effectLst/>
              </a:rPr>
              <a:t>What happens with survey results?</a:t>
            </a:r>
            <a:endParaRPr lang="en-US" sz="4000" dirty="0">
              <a:solidFill>
                <a:schemeClr val="bg1"/>
              </a:solidFill>
            </a:endParaRPr>
          </a:p>
        </p:txBody>
      </p:sp>
      <p:sp>
        <p:nvSpPr>
          <p:cNvPr id="2" name="TextBox 1">
            <a:extLst>
              <a:ext uri="{FF2B5EF4-FFF2-40B4-BE49-F238E27FC236}">
                <a16:creationId xmlns:a16="http://schemas.microsoft.com/office/drawing/2014/main" id="{1AA3170B-18D7-5F82-4211-5EB0C2D69D47}"/>
              </a:ext>
            </a:extLst>
          </p:cNvPr>
          <p:cNvSpPr txBox="1"/>
          <p:nvPr/>
        </p:nvSpPr>
        <p:spPr>
          <a:xfrm>
            <a:off x="933814" y="2426661"/>
            <a:ext cx="9634539" cy="523220"/>
          </a:xfrm>
          <a:prstGeom prst="rect">
            <a:avLst/>
          </a:prstGeom>
          <a:noFill/>
        </p:spPr>
        <p:txBody>
          <a:bodyPr wrap="square" rtlCol="0">
            <a:spAutoFit/>
          </a:bodyPr>
          <a:lstStyle/>
          <a:p>
            <a:r>
              <a:rPr lang="en-US" sz="2800" b="1" dirty="0">
                <a:solidFill>
                  <a:srgbClr val="C14D14"/>
                </a:solidFill>
                <a:effectLst/>
                <a:latin typeface="Arial" panose="020B0604020202020204" pitchFamily="34" charset="0"/>
                <a:cs typeface="Arial" panose="020B0604020202020204" pitchFamily="34" charset="0"/>
              </a:rPr>
              <a:t>A</a:t>
            </a:r>
            <a:r>
              <a:rPr lang="en-US" sz="2800" b="1" dirty="0">
                <a:solidFill>
                  <a:srgbClr val="C14D14"/>
                </a:solidFill>
                <a:latin typeface="Arial" panose="020B0604020202020204" pitchFamily="34" charset="0"/>
                <a:cs typeface="Arial" panose="020B0604020202020204" pitchFamily="34" charset="0"/>
              </a:rPr>
              <a:t>t the state level…</a:t>
            </a:r>
            <a:endParaRPr lang="en-US" sz="2800" b="1" dirty="0">
              <a:solidFill>
                <a:srgbClr val="C14D14"/>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7007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30CD95-CE36-6E2B-2BCD-058C2444BD12}"/>
              </a:ext>
            </a:extLst>
          </p:cNvPr>
          <p:cNvSpPr/>
          <p:nvPr/>
        </p:nvSpPr>
        <p:spPr>
          <a:xfrm>
            <a:off x="536448" y="358541"/>
            <a:ext cx="11655551" cy="1828204"/>
          </a:xfrm>
          <a:prstGeom prst="rect">
            <a:avLst/>
          </a:prstGeom>
          <a:solidFill>
            <a:srgbClr val="C14D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4F89DE4-7288-A04E-86C2-51D6A18164E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00051" y="-1"/>
            <a:ext cx="11791949" cy="2068121"/>
          </a:xfrm>
          <a:prstGeom prst="rect">
            <a:avLst/>
          </a:prstGeom>
        </p:spPr>
      </p:pic>
      <p:sp>
        <p:nvSpPr>
          <p:cNvPr id="9" name="Rectangle 8">
            <a:extLst>
              <a:ext uri="{FF2B5EF4-FFF2-40B4-BE49-F238E27FC236}">
                <a16:creationId xmlns:a16="http://schemas.microsoft.com/office/drawing/2014/main" id="{97709D06-21BF-3758-96EF-C7BA5B8F73AE}"/>
              </a:ext>
            </a:extLst>
          </p:cNvPr>
          <p:cNvSpPr/>
          <p:nvPr/>
        </p:nvSpPr>
        <p:spPr>
          <a:xfrm>
            <a:off x="400050" y="-1"/>
            <a:ext cx="11791949" cy="2068120"/>
          </a:xfrm>
          <a:prstGeom prst="rect">
            <a:avLst/>
          </a:prstGeom>
          <a:solidFill>
            <a:schemeClr val="tx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00CF57-284F-B373-61FC-154BACDCFBC8}"/>
              </a:ext>
            </a:extLst>
          </p:cNvPr>
          <p:cNvSpPr>
            <a:spLocks noGrp="1"/>
          </p:cNvSpPr>
          <p:nvPr>
            <p:ph type="title"/>
          </p:nvPr>
        </p:nvSpPr>
        <p:spPr>
          <a:xfrm>
            <a:off x="1106423" y="707409"/>
            <a:ext cx="10515600" cy="848367"/>
          </a:xfrm>
        </p:spPr>
        <p:txBody>
          <a:bodyPr anchor="t">
            <a:normAutofit/>
          </a:bodyPr>
          <a:lstStyle/>
          <a:p>
            <a:r>
              <a:rPr lang="en-US" sz="4000" dirty="0">
                <a:solidFill>
                  <a:schemeClr val="bg1"/>
                </a:solidFill>
                <a:effectLst/>
              </a:rPr>
              <a:t>What happens with survey results?</a:t>
            </a:r>
            <a:endParaRPr lang="en-US" sz="4000" dirty="0">
              <a:solidFill>
                <a:schemeClr val="bg1"/>
              </a:solidFill>
            </a:endParaRPr>
          </a:p>
        </p:txBody>
      </p:sp>
      <p:sp>
        <p:nvSpPr>
          <p:cNvPr id="10" name="TextBox 9">
            <a:extLst>
              <a:ext uri="{FF2B5EF4-FFF2-40B4-BE49-F238E27FC236}">
                <a16:creationId xmlns:a16="http://schemas.microsoft.com/office/drawing/2014/main" id="{C8A4E49B-79CF-87B4-652A-2D6875366FB8}"/>
              </a:ext>
            </a:extLst>
          </p:cNvPr>
          <p:cNvSpPr txBox="1"/>
          <p:nvPr/>
        </p:nvSpPr>
        <p:spPr>
          <a:xfrm>
            <a:off x="1295399" y="2963479"/>
            <a:ext cx="10463214" cy="3149580"/>
          </a:xfrm>
          <a:prstGeom prst="rect">
            <a:avLst/>
          </a:prstGeom>
          <a:noFill/>
        </p:spPr>
        <p:txBody>
          <a:bodyPr wrap="square" rtlCol="0">
            <a:spAutoFit/>
          </a:bodyPr>
          <a:lstStyle/>
          <a:p>
            <a:pPr marL="228600" indent="-228600">
              <a:spcBef>
                <a:spcPts val="1000"/>
              </a:spcBef>
              <a:buClr>
                <a:srgbClr val="92D050"/>
              </a:buClr>
              <a:buFont typeface="Arial" panose="020B0604020202020204" pitchFamily="34" charset="0"/>
              <a:buChar char="•"/>
            </a:pPr>
            <a:r>
              <a:rPr lang="en-US" sz="2600" dirty="0">
                <a:solidFill>
                  <a:schemeClr val="tx2"/>
                </a:solidFill>
                <a:effectLst/>
                <a:latin typeface="Arial" panose="020B0604020202020204" pitchFamily="34" charset="0"/>
              </a:rPr>
              <a:t>All participating districts receive free access to a district-specific, interactive data dashboard (that only they can access). </a:t>
            </a:r>
          </a:p>
          <a:p>
            <a:pPr marL="228600" indent="-228600">
              <a:spcBef>
                <a:spcPts val="1000"/>
              </a:spcBef>
              <a:buClr>
                <a:srgbClr val="92D050"/>
              </a:buClr>
              <a:buFont typeface="Arial" panose="020B0604020202020204" pitchFamily="34" charset="0"/>
              <a:buChar char="•"/>
            </a:pPr>
            <a:r>
              <a:rPr lang="en-US" sz="2600" dirty="0">
                <a:solidFill>
                  <a:schemeClr val="tx2"/>
                </a:solidFill>
                <a:latin typeface="Arial" panose="020B0604020202020204" pitchFamily="34" charset="0"/>
              </a:rPr>
              <a:t>Districts that reach 50% participation can attend in-person workshops for unpacking data for strategic planning and continuous improvement efforts.</a:t>
            </a:r>
          </a:p>
          <a:p>
            <a:pPr marL="228600" indent="-228600">
              <a:spcBef>
                <a:spcPts val="1000"/>
              </a:spcBef>
              <a:buClr>
                <a:srgbClr val="92D050"/>
              </a:buClr>
              <a:buFont typeface="Arial" panose="020B0604020202020204" pitchFamily="34" charset="0"/>
              <a:buChar char="•"/>
            </a:pPr>
            <a:r>
              <a:rPr lang="en-US" sz="2600" dirty="0">
                <a:solidFill>
                  <a:schemeClr val="tx2"/>
                </a:solidFill>
                <a:effectLst/>
                <a:latin typeface="Arial" panose="020B0604020202020204" pitchFamily="34" charset="0"/>
              </a:rPr>
              <a:t>Districts also receive resources for support, like district- and school-level toolkits and guides for using data. </a:t>
            </a:r>
          </a:p>
        </p:txBody>
      </p:sp>
      <p:sp>
        <p:nvSpPr>
          <p:cNvPr id="5" name="TextBox 4">
            <a:extLst>
              <a:ext uri="{FF2B5EF4-FFF2-40B4-BE49-F238E27FC236}">
                <a16:creationId xmlns:a16="http://schemas.microsoft.com/office/drawing/2014/main" id="{B69A70B9-3508-3164-5968-8E87C72EA1A0}"/>
              </a:ext>
            </a:extLst>
          </p:cNvPr>
          <p:cNvSpPr txBox="1"/>
          <p:nvPr/>
        </p:nvSpPr>
        <p:spPr>
          <a:xfrm>
            <a:off x="938212" y="2401733"/>
            <a:ext cx="9634539" cy="523220"/>
          </a:xfrm>
          <a:prstGeom prst="rect">
            <a:avLst/>
          </a:prstGeom>
          <a:noFill/>
        </p:spPr>
        <p:txBody>
          <a:bodyPr wrap="square" rtlCol="0">
            <a:spAutoFit/>
          </a:bodyPr>
          <a:lstStyle/>
          <a:p>
            <a:r>
              <a:rPr lang="en-US" sz="2800" b="1" dirty="0">
                <a:solidFill>
                  <a:srgbClr val="C14D14"/>
                </a:solidFill>
                <a:latin typeface="Arial" panose="020B0604020202020204" pitchFamily="34" charset="0"/>
                <a:cs typeface="Arial" panose="020B0604020202020204" pitchFamily="34" charset="0"/>
              </a:rPr>
              <a:t>For districts…</a:t>
            </a:r>
            <a:endParaRPr lang="en-US" sz="2800" b="1" dirty="0">
              <a:solidFill>
                <a:srgbClr val="C14D14"/>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1434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976C7-065A-B07F-A35C-49149DA9E7E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67A2DCE-4C76-B484-5833-2769DB11F220}"/>
              </a:ext>
            </a:extLst>
          </p:cNvPr>
          <p:cNvSpPr/>
          <p:nvPr/>
        </p:nvSpPr>
        <p:spPr>
          <a:xfrm>
            <a:off x="536448" y="358541"/>
            <a:ext cx="11655551" cy="1828204"/>
          </a:xfrm>
          <a:prstGeom prst="rect">
            <a:avLst/>
          </a:prstGeom>
          <a:solidFill>
            <a:srgbClr val="C14D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A2D8DA4-C9BD-D9DD-6F06-0A795D68B05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00051" y="-1"/>
            <a:ext cx="11791949" cy="2068121"/>
          </a:xfrm>
          <a:prstGeom prst="rect">
            <a:avLst/>
          </a:prstGeom>
        </p:spPr>
      </p:pic>
      <p:sp>
        <p:nvSpPr>
          <p:cNvPr id="9" name="Rectangle 8">
            <a:extLst>
              <a:ext uri="{FF2B5EF4-FFF2-40B4-BE49-F238E27FC236}">
                <a16:creationId xmlns:a16="http://schemas.microsoft.com/office/drawing/2014/main" id="{5C57DE1C-A0AA-CCBB-F285-7311B5656AE6}"/>
              </a:ext>
            </a:extLst>
          </p:cNvPr>
          <p:cNvSpPr/>
          <p:nvPr/>
        </p:nvSpPr>
        <p:spPr>
          <a:xfrm>
            <a:off x="400050" y="-1"/>
            <a:ext cx="11791949" cy="2068120"/>
          </a:xfrm>
          <a:prstGeom prst="rect">
            <a:avLst/>
          </a:prstGeom>
          <a:solidFill>
            <a:schemeClr val="tx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95745D-AF87-CF47-33C2-8BE399BBE7F4}"/>
              </a:ext>
            </a:extLst>
          </p:cNvPr>
          <p:cNvSpPr>
            <a:spLocks noGrp="1"/>
          </p:cNvSpPr>
          <p:nvPr>
            <p:ph type="title"/>
          </p:nvPr>
        </p:nvSpPr>
        <p:spPr>
          <a:xfrm>
            <a:off x="1106423" y="707409"/>
            <a:ext cx="10515600" cy="848367"/>
          </a:xfrm>
        </p:spPr>
        <p:txBody>
          <a:bodyPr anchor="t">
            <a:normAutofit/>
          </a:bodyPr>
          <a:lstStyle/>
          <a:p>
            <a:r>
              <a:rPr lang="en-US" sz="4000" dirty="0">
                <a:solidFill>
                  <a:schemeClr val="bg1"/>
                </a:solidFill>
                <a:effectLst/>
              </a:rPr>
              <a:t>What happens with survey results?</a:t>
            </a:r>
            <a:endParaRPr lang="en-US" sz="4000" dirty="0">
              <a:solidFill>
                <a:schemeClr val="bg1"/>
              </a:solidFill>
            </a:endParaRPr>
          </a:p>
        </p:txBody>
      </p:sp>
      <p:sp>
        <p:nvSpPr>
          <p:cNvPr id="10" name="TextBox 9">
            <a:extLst>
              <a:ext uri="{FF2B5EF4-FFF2-40B4-BE49-F238E27FC236}">
                <a16:creationId xmlns:a16="http://schemas.microsoft.com/office/drawing/2014/main" id="{A572264F-5F8D-344B-145E-2F1B10CF92E4}"/>
              </a:ext>
            </a:extLst>
          </p:cNvPr>
          <p:cNvSpPr txBox="1"/>
          <p:nvPr/>
        </p:nvSpPr>
        <p:spPr>
          <a:xfrm>
            <a:off x="1277665" y="2924281"/>
            <a:ext cx="10173115" cy="2749471"/>
          </a:xfrm>
          <a:prstGeom prst="rect">
            <a:avLst/>
          </a:prstGeom>
          <a:noFill/>
        </p:spPr>
        <p:txBody>
          <a:bodyPr wrap="square" rtlCol="0">
            <a:spAutoFit/>
          </a:bodyPr>
          <a:lstStyle/>
          <a:p>
            <a:pPr marL="228600" indent="-228600">
              <a:spcBef>
                <a:spcPts val="1000"/>
              </a:spcBef>
              <a:buClr>
                <a:srgbClr val="92D050"/>
              </a:buClr>
              <a:buFont typeface="Arial" panose="020B0604020202020204" pitchFamily="34" charset="0"/>
              <a:buChar char="•"/>
            </a:pPr>
            <a:r>
              <a:rPr lang="en-US" sz="2600" dirty="0">
                <a:solidFill>
                  <a:schemeClr val="tx2"/>
                </a:solidFill>
                <a:effectLst/>
                <a:latin typeface="Arial" panose="020B0604020202020204" pitchFamily="34" charset="0"/>
              </a:rPr>
              <a:t>Schools that meet the participation threshold of 50% (with a minimum of 10 teachers responding) receive their results to use for internal strategic planning.</a:t>
            </a:r>
          </a:p>
          <a:p>
            <a:pPr marL="228600" indent="-228600">
              <a:spcBef>
                <a:spcPts val="1000"/>
              </a:spcBef>
              <a:buClr>
                <a:srgbClr val="92D050"/>
              </a:buClr>
              <a:buFont typeface="Arial" panose="020B0604020202020204" pitchFamily="34" charset="0"/>
              <a:buChar char="•"/>
            </a:pPr>
            <a:r>
              <a:rPr lang="en-US" sz="2600" dirty="0">
                <a:solidFill>
                  <a:schemeClr val="tx2"/>
                </a:solidFill>
                <a:effectLst/>
                <a:latin typeface="Arial" panose="020B0604020202020204" pitchFamily="34" charset="0"/>
              </a:rPr>
              <a:t>Participating teachers in these schools also receive a report of school results. </a:t>
            </a:r>
          </a:p>
          <a:p>
            <a:pPr marL="228600" indent="-228600">
              <a:spcBef>
                <a:spcPts val="1000"/>
              </a:spcBef>
              <a:buClr>
                <a:srgbClr val="92D050"/>
              </a:buClr>
              <a:buFont typeface="Arial" panose="020B0604020202020204" pitchFamily="34" charset="0"/>
              <a:buChar char="•"/>
            </a:pPr>
            <a:r>
              <a:rPr lang="en-US" sz="2600" dirty="0">
                <a:solidFill>
                  <a:schemeClr val="tx2"/>
                </a:solidFill>
                <a:latin typeface="Arial" panose="020B0604020202020204" pitchFamily="34" charset="0"/>
              </a:rPr>
              <a:t>Teachers are not identifiable by their responses. </a:t>
            </a:r>
            <a:endParaRPr lang="en-US" sz="2600" dirty="0">
              <a:solidFill>
                <a:schemeClr val="tx2"/>
              </a:solidFill>
              <a:effectLst/>
              <a:latin typeface="Arial" panose="020B0604020202020204" pitchFamily="34" charset="0"/>
            </a:endParaRPr>
          </a:p>
        </p:txBody>
      </p:sp>
      <p:sp>
        <p:nvSpPr>
          <p:cNvPr id="5" name="TextBox 4">
            <a:extLst>
              <a:ext uri="{FF2B5EF4-FFF2-40B4-BE49-F238E27FC236}">
                <a16:creationId xmlns:a16="http://schemas.microsoft.com/office/drawing/2014/main" id="{F1B82C02-B153-0B95-7F9B-8D2C5BEFE475}"/>
              </a:ext>
            </a:extLst>
          </p:cNvPr>
          <p:cNvSpPr txBox="1"/>
          <p:nvPr/>
        </p:nvSpPr>
        <p:spPr>
          <a:xfrm>
            <a:off x="866774" y="2416987"/>
            <a:ext cx="9634539" cy="523220"/>
          </a:xfrm>
          <a:prstGeom prst="rect">
            <a:avLst/>
          </a:prstGeom>
          <a:noFill/>
        </p:spPr>
        <p:txBody>
          <a:bodyPr wrap="square" rtlCol="0">
            <a:spAutoFit/>
          </a:bodyPr>
          <a:lstStyle/>
          <a:p>
            <a:r>
              <a:rPr lang="en-US" sz="2800" b="1" dirty="0">
                <a:solidFill>
                  <a:srgbClr val="C14D14"/>
                </a:solidFill>
                <a:latin typeface="Arial" panose="020B0604020202020204" pitchFamily="34" charset="0"/>
                <a:cs typeface="Arial" panose="020B0604020202020204" pitchFamily="34" charset="0"/>
              </a:rPr>
              <a:t>For schools…</a:t>
            </a:r>
            <a:endParaRPr lang="en-US" sz="2800" b="1" dirty="0">
              <a:solidFill>
                <a:srgbClr val="C14D14"/>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3268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880EDD-4139-97A5-7F5D-F010E70CE807}"/>
              </a:ext>
            </a:extLst>
          </p:cNvPr>
          <p:cNvSpPr/>
          <p:nvPr/>
        </p:nvSpPr>
        <p:spPr>
          <a:xfrm>
            <a:off x="536448" y="358541"/>
            <a:ext cx="11655551" cy="1828204"/>
          </a:xfrm>
          <a:prstGeom prst="rect">
            <a:avLst/>
          </a:prstGeom>
          <a:solidFill>
            <a:srgbClr val="C14D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FEAB232-9E42-60EC-1F55-AD3736CB1D9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00051" y="-1"/>
            <a:ext cx="11791949" cy="2068121"/>
          </a:xfrm>
          <a:prstGeom prst="rect">
            <a:avLst/>
          </a:prstGeom>
        </p:spPr>
      </p:pic>
      <p:sp>
        <p:nvSpPr>
          <p:cNvPr id="9" name="Rectangle 8">
            <a:extLst>
              <a:ext uri="{FF2B5EF4-FFF2-40B4-BE49-F238E27FC236}">
                <a16:creationId xmlns:a16="http://schemas.microsoft.com/office/drawing/2014/main" id="{97F0C071-0C29-1743-9215-71ED7956EB79}"/>
              </a:ext>
            </a:extLst>
          </p:cNvPr>
          <p:cNvSpPr/>
          <p:nvPr/>
        </p:nvSpPr>
        <p:spPr>
          <a:xfrm>
            <a:off x="400051" y="-1"/>
            <a:ext cx="11791949" cy="2068120"/>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00CF57-284F-B373-61FC-154BACDCFBC8}"/>
              </a:ext>
            </a:extLst>
          </p:cNvPr>
          <p:cNvSpPr>
            <a:spLocks noGrp="1"/>
          </p:cNvSpPr>
          <p:nvPr>
            <p:ph type="title"/>
          </p:nvPr>
        </p:nvSpPr>
        <p:spPr>
          <a:xfrm>
            <a:off x="1038224" y="483702"/>
            <a:ext cx="8549640" cy="1505592"/>
          </a:xfrm>
        </p:spPr>
        <p:txBody>
          <a:bodyPr anchor="t">
            <a:normAutofit/>
          </a:bodyPr>
          <a:lstStyle/>
          <a:p>
            <a:r>
              <a:rPr lang="en-US" sz="4000" dirty="0">
                <a:solidFill>
                  <a:schemeClr val="bg1"/>
                </a:solidFill>
                <a:effectLst/>
              </a:rPr>
              <a:t>What makes </a:t>
            </a:r>
            <a:r>
              <a:rPr lang="en-US" sz="4000" dirty="0">
                <a:solidFill>
                  <a:schemeClr val="bg1"/>
                </a:solidFill>
              </a:rPr>
              <a:t>this survey</a:t>
            </a:r>
            <a:r>
              <a:rPr lang="en-US" sz="4000" dirty="0">
                <a:solidFill>
                  <a:schemeClr val="bg1"/>
                </a:solidFill>
                <a:effectLst/>
              </a:rPr>
              <a:t> different from the School Climate Survey?</a:t>
            </a:r>
          </a:p>
        </p:txBody>
      </p:sp>
      <p:sp>
        <p:nvSpPr>
          <p:cNvPr id="10" name="TextBox 9">
            <a:extLst>
              <a:ext uri="{FF2B5EF4-FFF2-40B4-BE49-F238E27FC236}">
                <a16:creationId xmlns:a16="http://schemas.microsoft.com/office/drawing/2014/main" id="{C8A4E49B-79CF-87B4-652A-2D6875366FB8}"/>
              </a:ext>
            </a:extLst>
          </p:cNvPr>
          <p:cNvSpPr txBox="1"/>
          <p:nvPr/>
        </p:nvSpPr>
        <p:spPr>
          <a:xfrm>
            <a:off x="1038224" y="2401061"/>
            <a:ext cx="9634539" cy="523220"/>
          </a:xfrm>
          <a:prstGeom prst="rect">
            <a:avLst/>
          </a:prstGeom>
          <a:noFill/>
        </p:spPr>
        <p:txBody>
          <a:bodyPr wrap="square" rtlCol="0">
            <a:spAutoFit/>
          </a:bodyPr>
          <a:lstStyle/>
          <a:p>
            <a:r>
              <a:rPr lang="en-US" sz="2800" b="1" dirty="0">
                <a:solidFill>
                  <a:srgbClr val="C14D14"/>
                </a:solidFill>
                <a:effectLst/>
                <a:latin typeface="Arial" panose="020B0604020202020204" pitchFamily="34" charset="0"/>
                <a:cs typeface="Arial" panose="020B0604020202020204" pitchFamily="34" charset="0"/>
              </a:rPr>
              <a:t>There are two primary differences between the surveys:</a:t>
            </a:r>
          </a:p>
        </p:txBody>
      </p:sp>
      <p:sp>
        <p:nvSpPr>
          <p:cNvPr id="5" name="TextBox 4">
            <a:extLst>
              <a:ext uri="{FF2B5EF4-FFF2-40B4-BE49-F238E27FC236}">
                <a16:creationId xmlns:a16="http://schemas.microsoft.com/office/drawing/2014/main" id="{E74DADD7-6375-48F1-978D-4F14C9A041E8}"/>
              </a:ext>
            </a:extLst>
          </p:cNvPr>
          <p:cNvSpPr txBox="1"/>
          <p:nvPr/>
        </p:nvSpPr>
        <p:spPr>
          <a:xfrm>
            <a:off x="1038225" y="3010279"/>
            <a:ext cx="9763126" cy="3021340"/>
          </a:xfrm>
          <a:prstGeom prst="rect">
            <a:avLst/>
          </a:prstGeom>
          <a:noFill/>
        </p:spPr>
        <p:txBody>
          <a:bodyPr wrap="square" rtlCol="0">
            <a:spAutoFit/>
          </a:bodyPr>
          <a:lstStyle/>
          <a:p>
            <a:pPr marL="228600" indent="-228600">
              <a:spcBef>
                <a:spcPts val="1000"/>
              </a:spcBef>
              <a:buClr>
                <a:srgbClr val="92D050"/>
              </a:buClr>
              <a:buFont typeface="Arial" panose="020B0604020202020204" pitchFamily="34" charset="0"/>
              <a:buChar char="•"/>
            </a:pPr>
            <a:r>
              <a:rPr lang="en-US" sz="2600" dirty="0">
                <a:solidFill>
                  <a:schemeClr val="tx2"/>
                </a:solidFill>
                <a:effectLst/>
                <a:latin typeface="Arial" panose="020B0604020202020204" pitchFamily="34" charset="0"/>
                <a:cs typeface="Arial" panose="020B0604020202020204" pitchFamily="34" charset="0"/>
              </a:rPr>
              <a:t>While the climate survey asks for teacher perceptions of the overall school environment, the SC Teacher Working Conditions Survey seeks to understand teachers’ individual perceptions of working conditions.</a:t>
            </a:r>
          </a:p>
          <a:p>
            <a:pPr marL="228600" indent="-228600">
              <a:spcBef>
                <a:spcPts val="1000"/>
              </a:spcBef>
              <a:buClr>
                <a:srgbClr val="92D050"/>
              </a:buClr>
              <a:buFont typeface="Arial" panose="020B0604020202020204" pitchFamily="34" charset="0"/>
              <a:buChar char="•"/>
            </a:pPr>
            <a:r>
              <a:rPr lang="en-US" sz="2600" dirty="0">
                <a:solidFill>
                  <a:schemeClr val="tx2"/>
                </a:solidFill>
                <a:effectLst/>
                <a:latin typeface="Arial" panose="020B0604020202020204" pitchFamily="34" charset="0"/>
                <a:cs typeface="Arial" panose="020B0604020202020204" pitchFamily="34" charset="0"/>
              </a:rPr>
              <a:t>School climate information is included as part of accountability measures for schools and districts — </a:t>
            </a:r>
            <a:r>
              <a:rPr lang="en-US" sz="2600" dirty="0">
                <a:solidFill>
                  <a:schemeClr val="tx2"/>
                </a:solidFill>
                <a:latin typeface="Arial" panose="020B0604020202020204" pitchFamily="34" charset="0"/>
                <a:cs typeface="Arial" panose="020B0604020202020204" pitchFamily="34" charset="0"/>
              </a:rPr>
              <a:t>SC </a:t>
            </a:r>
            <a:r>
              <a:rPr lang="en-US" sz="2600" dirty="0">
                <a:solidFill>
                  <a:schemeClr val="tx2"/>
                </a:solidFill>
                <a:effectLst/>
                <a:latin typeface="Arial" panose="020B0604020202020204" pitchFamily="34" charset="0"/>
                <a:cs typeface="Arial" panose="020B0604020202020204" pitchFamily="34" charset="0"/>
              </a:rPr>
              <a:t>Teacher Working Conditions Survey information is not.</a:t>
            </a:r>
          </a:p>
        </p:txBody>
      </p:sp>
    </p:spTree>
    <p:extLst>
      <p:ext uri="{BB962C8B-B14F-4D97-AF65-F5344CB8AC3E}">
        <p14:creationId xmlns:p14="http://schemas.microsoft.com/office/powerpoint/2010/main" val="4010296459"/>
      </p:ext>
    </p:extLst>
  </p:cSld>
  <p:clrMapOvr>
    <a:masterClrMapping/>
  </p:clrMapOvr>
</p:sld>
</file>

<file path=ppt/theme/theme1.xml><?xml version="1.0" encoding="utf-8"?>
<a:theme xmlns:a="http://schemas.openxmlformats.org/drawingml/2006/main" name="Office Theme">
  <a:themeElements>
    <a:clrScheme name="Custom 1">
      <a:dk1>
        <a:srgbClr val="205834"/>
      </a:dk1>
      <a:lt1>
        <a:srgbClr val="FFFFFF"/>
      </a:lt1>
      <a:dk2>
        <a:srgbClr val="000000"/>
      </a:dk2>
      <a:lt2>
        <a:srgbClr val="E2EFD3"/>
      </a:lt2>
      <a:accent1>
        <a:srgbClr val="95C23C"/>
      </a:accent1>
      <a:accent2>
        <a:srgbClr val="3A9144"/>
      </a:accent2>
      <a:accent3>
        <a:srgbClr val="205834"/>
      </a:accent3>
      <a:accent4>
        <a:srgbClr val="D2D3D3"/>
      </a:accent4>
      <a:accent5>
        <a:srgbClr val="E2EFD3"/>
      </a:accent5>
      <a:accent6>
        <a:srgbClr val="4556A6"/>
      </a:accent6>
      <a:hlink>
        <a:srgbClr val="3A9144"/>
      </a:hlink>
      <a:folHlink>
        <a:srgbClr val="E2EF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4547</TotalTime>
  <Words>749</Words>
  <Application>Microsoft Macintosh PowerPoint</Application>
  <PresentationFormat>Widescreen</PresentationFormat>
  <Paragraphs>58</Paragraphs>
  <Slides>16</Slides>
  <Notes>6</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Avenir</vt:lpstr>
      <vt:lpstr>Calibri</vt:lpstr>
      <vt:lpstr>ProximaNova</vt:lpstr>
      <vt:lpstr>Office Theme</vt:lpstr>
      <vt:lpstr>SC Teacher Working Conditions Survey</vt:lpstr>
      <vt:lpstr>PowerPoint Presentation</vt:lpstr>
      <vt:lpstr>PowerPoint Presentation</vt:lpstr>
      <vt:lpstr>PowerPoint Presentation</vt:lpstr>
      <vt:lpstr>“The [TWC] survey results provide  an opportunity to identify areas  of strength and pinpoint opportunities for growth that can impact retention.”        - SC district leader</vt:lpstr>
      <vt:lpstr>What happens with survey results?</vt:lpstr>
      <vt:lpstr>What happens with survey results?</vt:lpstr>
      <vt:lpstr>What happens with survey results?</vt:lpstr>
      <vt:lpstr>What makes this survey different from the School Climate Survey?</vt:lpstr>
      <vt:lpstr>PowerPoint Presentation</vt:lpstr>
      <vt:lpstr>PowerPoint Presentation</vt:lpstr>
      <vt:lpstr>PowerPoint Presentation</vt:lpstr>
      <vt:lpstr>PowerPoint Presentation</vt:lpstr>
      <vt:lpstr>PowerPoint Presentation</vt:lpstr>
      <vt:lpstr>Teachers, your involvement makes a difference. Survey participation means more data and better insights to improve working conditions.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Jeremias</dc:creator>
  <cp:lastModifiedBy>Kellner, Haley</cp:lastModifiedBy>
  <cp:revision>78</cp:revision>
  <dcterms:created xsi:type="dcterms:W3CDTF">2023-02-08T17:12:12Z</dcterms:created>
  <dcterms:modified xsi:type="dcterms:W3CDTF">2025-01-07T20:27:53Z</dcterms:modified>
</cp:coreProperties>
</file>