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1C_226470F4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94" r:id="rId2"/>
    <p:sldId id="283" r:id="rId3"/>
    <p:sldId id="279" r:id="rId4"/>
    <p:sldId id="300" r:id="rId5"/>
    <p:sldId id="281" r:id="rId6"/>
    <p:sldId id="284" r:id="rId7"/>
    <p:sldId id="290" r:id="rId8"/>
    <p:sldId id="285" r:id="rId9"/>
    <p:sldId id="286" r:id="rId10"/>
    <p:sldId id="302" r:id="rId11"/>
    <p:sldId id="293" r:id="rId12"/>
    <p:sldId id="288" r:id="rId13"/>
    <p:sldId id="303" r:id="rId14"/>
    <p:sldId id="304" r:id="rId15"/>
    <p:sldId id="306" r:id="rId16"/>
    <p:sldId id="305" r:id="rId17"/>
    <p:sldId id="301" r:id="rId18"/>
    <p:sldId id="297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D9450D-2304-17B1-76AF-EDD3C00296DA}" name="Gams, Sarah" initials="" userId="S::GAMSS@mailbox.sc.edu::1b4df2ac-bc68-41fc-a7b0-746badf272dc" providerId="AD"/>
  <p188:author id="{EB7F4277-342C-B225-1077-E2B290F200F6}" name="Myrick, Mary Elizabeth" initials="MME" userId="S::MMYRICK@mailbox.sc.edu::00df14a7-5c59-4336-b333-242b07e1cbce" providerId="AD"/>
  <p188:author id="{F389F78A-20C2-2AF2-4D34-9D3D667D28A5}" name="Byrd, Ann" initials="PB" userId="S::PANBYRD@mailbox.sc.edu::3febc6b1-eb1d-43d9-b166-5d1b8f5bf8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4D14"/>
    <a:srgbClr val="95C23D"/>
    <a:srgbClr val="E1EED3"/>
    <a:srgbClr val="4556A4"/>
    <a:srgbClr val="3A9144"/>
    <a:srgbClr val="D1D3D4"/>
    <a:srgbClr val="215834"/>
    <a:srgbClr val="439505"/>
    <a:srgbClr val="912771"/>
    <a:srgbClr val="EB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/>
    <p:restoredTop sz="94630"/>
  </p:normalViewPr>
  <p:slideViewPr>
    <p:cSldViewPr snapToGrid="0">
      <p:cViewPr varScale="1">
        <p:scale>
          <a:sx n="100" d="100"/>
          <a:sy n="100" d="100"/>
        </p:scale>
        <p:origin x="18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modernComment_11C_226470F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FF021F-08D0-0B4D-8DD8-E04492A48067}" authorId="{EB7F4277-342C-B225-1077-E2B290F200F6}" created="2026-10-07T16:18:19.792">
    <pc:sldMkLst xmlns:pc="http://schemas.microsoft.com/office/powerpoint/2013/main/command">
      <pc:docMk/>
      <pc:sldMk cId="577007860" sldId="284"/>
    </pc:sldMkLst>
    <p188:txBody>
      <a:bodyPr/>
      <a:lstStyle/>
      <a:p>
        <a:r>
          <a:rPr lang="en-US"/>
          <a:t>Does this read okay/accurately? (See second bullet)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E2E67-631E-6641-8250-0D287F7CAF3F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1195A-4D1A-B14B-B989-3B07A4954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0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69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this short video (1:44 minutes) to hear districts highly engaged in working with SC Teacher Working Conditions Survey data share how they’re addressing teacher working conditions with their district’s specific survey findings. </a:t>
            </a:r>
          </a:p>
          <a:p>
            <a:endParaRPr lang="en-US" dirty="0"/>
          </a:p>
          <a:p>
            <a:r>
              <a:rPr lang="en-US" dirty="0"/>
              <a:t>NOTE: To play the video, please click “Enable Content” in the Security Warning pop-up at the top of your PowerPoint window. Then, play the PowerPoint before clicking the video to start.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06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76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3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85411-A20C-421D-EB3F-C6DD2182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9FA1B-4FE4-9FA5-255E-847BFB8D1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6E7E0-D7ED-3A3F-F298-D58C07F354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04C21-C42A-0CB2-156C-86517325D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7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ProximaNova"/>
              </a:rPr>
              <a:t>This slide features a live animation. Please put this PowerPoint in presentation mode to see the animation in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B1195A-4D1A-B14B-B989-3B07A4954DF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96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E7BFD4-645C-5976-9BC8-D591D9C12DC8}"/>
              </a:ext>
            </a:extLst>
          </p:cNvPr>
          <p:cNvSpPr/>
          <p:nvPr userDrawn="1"/>
        </p:nvSpPr>
        <p:spPr>
          <a:xfrm>
            <a:off x="1255776" y="4846504"/>
            <a:ext cx="10936224" cy="4845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293DB-D726-A1E9-4CAC-D4479501A4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9472" y="0"/>
            <a:ext cx="11082528" cy="51648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21E415F-FFB0-FAA7-10BD-B453286CDD58}"/>
              </a:ext>
            </a:extLst>
          </p:cNvPr>
          <p:cNvSpPr/>
          <p:nvPr userDrawn="1"/>
        </p:nvSpPr>
        <p:spPr>
          <a:xfrm>
            <a:off x="1109472" y="0"/>
            <a:ext cx="11082528" cy="5063260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E682202-0CA8-F50A-D005-C6C250D514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1" t="14221" r="6996" b="12413"/>
          <a:stretch/>
        </p:blipFill>
        <p:spPr>
          <a:xfrm>
            <a:off x="959941" y="5484261"/>
            <a:ext cx="3535428" cy="1188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943F1F7-AF0E-EB24-BAF1-B8EC9AD9E500}"/>
              </a:ext>
            </a:extLst>
          </p:cNvPr>
          <p:cNvSpPr/>
          <p:nvPr userDrawn="1"/>
        </p:nvSpPr>
        <p:spPr>
          <a:xfrm>
            <a:off x="1109472" y="5063259"/>
            <a:ext cx="11082528" cy="181067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86F668-8263-91AF-F859-DDD56A93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721" y="1656723"/>
            <a:ext cx="9461700" cy="1887880"/>
          </a:xfrm>
        </p:spPr>
        <p:txBody>
          <a:bodyPr anchor="b"/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C7DD04B-1E1E-34CB-DA18-35A1D041B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22463" y="3544602"/>
            <a:ext cx="9461500" cy="942975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780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9A2481-C4A3-03CC-22D4-4C686FBC6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9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BE0E1E-A904-A9A4-9491-DFC2C33E3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1F3A13-9BB3-5930-8E62-32AC6130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8E66A-33E7-9161-78C3-09C9C7E65EE9}"/>
              </a:ext>
            </a:extLst>
          </p:cNvPr>
          <p:cNvSpPr txBox="1"/>
          <p:nvPr userDrawn="1"/>
        </p:nvSpPr>
        <p:spPr>
          <a:xfrm>
            <a:off x="10333571" y="6539075"/>
            <a:ext cx="18384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i="0" spc="300" dirty="0">
                <a:solidFill>
                  <a:schemeClr val="bg1"/>
                </a:solidFill>
                <a:latin typeface="Arial" panose="020B0604020202020204" pitchFamily="34" charset="0"/>
              </a:rPr>
              <a:t>SC-TEACHER.ORG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6A945A-6FAC-0239-3820-A490B8612B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5233" y="-1949400"/>
            <a:ext cx="6360932" cy="1023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48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9A2481-C4A3-03CC-22D4-4C686FBC639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BE0E1E-A904-A9A4-9491-DFC2C33E3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1F3A13-9BB3-5930-8E62-32AC6130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8E66A-33E7-9161-78C3-09C9C7E65EE9}"/>
              </a:ext>
            </a:extLst>
          </p:cNvPr>
          <p:cNvSpPr txBox="1"/>
          <p:nvPr userDrawn="1"/>
        </p:nvSpPr>
        <p:spPr>
          <a:xfrm>
            <a:off x="10333571" y="6539075"/>
            <a:ext cx="18384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i="0" spc="300" dirty="0">
                <a:solidFill>
                  <a:schemeClr val="bg1"/>
                </a:solidFill>
                <a:latin typeface="Arial" panose="020B0604020202020204" pitchFamily="34" charset="0"/>
              </a:rPr>
              <a:t>SC-TEACHER.ORG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6A945A-6FAC-0239-3820-A490B8612B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5233" y="-1949400"/>
            <a:ext cx="6360932" cy="1023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5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49832-1B3E-1B52-4865-35F54768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8966"/>
            <a:ext cx="10515600" cy="1219238"/>
          </a:xfrm>
        </p:spPr>
        <p:txBody>
          <a:bodyPr/>
          <a:lstStyle>
            <a:lvl1pPr>
              <a:defRPr b="1" i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F1034A-D699-1A28-A278-01ECAD8E0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1767029"/>
            <a:ext cx="10515598" cy="691431"/>
          </a:xfrm>
        </p:spPr>
        <p:txBody>
          <a:bodyPr>
            <a:normAutofit/>
          </a:bodyPr>
          <a:lstStyle>
            <a:lvl1pPr marL="0" indent="0" algn="l">
              <a:buNone/>
              <a:defRPr sz="2000" b="1" i="0">
                <a:solidFill>
                  <a:srgbClr val="43950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DC4553A-1E8B-4417-B621-0FA422D420B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2555152"/>
            <a:ext cx="10515599" cy="3143898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venir" panose="02000503020000020003" pitchFamily="2" charset="0"/>
              </a:defRPr>
            </a:lvl4pPr>
            <a:lvl5pPr>
              <a:defRPr b="0" i="0">
                <a:latin typeface="Avenir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0B4C6F-650B-9863-CD07-F9E85ECDF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38" t="9845" r="16879" b="9255"/>
          <a:stretch/>
        </p:blipFill>
        <p:spPr>
          <a:xfrm>
            <a:off x="185373" y="6203459"/>
            <a:ext cx="388270" cy="540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E5E568-BD29-895A-3887-47146A0C26B4}"/>
              </a:ext>
            </a:extLst>
          </p:cNvPr>
          <p:cNvSpPr txBox="1"/>
          <p:nvPr userDrawn="1"/>
        </p:nvSpPr>
        <p:spPr>
          <a:xfrm>
            <a:off x="10333571" y="6539075"/>
            <a:ext cx="18384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i="0" spc="300" dirty="0">
                <a:latin typeface="Arial" panose="020B0604020202020204" pitchFamily="34" charset="0"/>
              </a:rPr>
              <a:t>SC-TEACHER.ORG</a:t>
            </a:r>
          </a:p>
        </p:txBody>
      </p:sp>
    </p:spTree>
    <p:extLst>
      <p:ext uri="{BB962C8B-B14F-4D97-AF65-F5344CB8AC3E}">
        <p14:creationId xmlns:p14="http://schemas.microsoft.com/office/powerpoint/2010/main" val="78699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6607EC-F88E-C6B6-EA91-9C739ADFF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71C79-6E8B-CFD0-4098-10D473C41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1600-D085-E71A-5C3D-6A786D84F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C76803A-F04A-1B44-84B7-0F38F068631A}" type="datetimeFigureOut">
              <a:rPr lang="en-US" smtClean="0"/>
              <a:pPr/>
              <a:t>10/8/26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EB274-830B-AEC8-3873-FA46AD991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CCDDA-A027-331F-94A5-0AEED6A2A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72EF1B1-6D6B-174A-911A-0A9DC8EE6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2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8" r:id="rId2"/>
    <p:sldLayoutId id="2147483680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UNg7V60fNw8?feature=oembed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C_226470F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SCTresults@mailbox.sc.edu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7A20424E-0E10-E010-9A19-F903D5D3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721" y="2466634"/>
            <a:ext cx="9461700" cy="1887880"/>
          </a:xfrm>
        </p:spPr>
        <p:txBody>
          <a:bodyPr anchor="t">
            <a:normAutofit/>
          </a:bodyPr>
          <a:lstStyle/>
          <a:p>
            <a:r>
              <a:rPr lang="en-US" sz="5400" dirty="0"/>
              <a:t>SC Teacher Working</a:t>
            </a:r>
            <a:br>
              <a:rPr lang="en-US" sz="5400" dirty="0"/>
            </a:br>
            <a:r>
              <a:rPr lang="en-US" sz="5400" dirty="0"/>
              <a:t>Conditions Survey</a:t>
            </a:r>
          </a:p>
        </p:txBody>
      </p:sp>
    </p:spTree>
    <p:extLst>
      <p:ext uri="{BB962C8B-B14F-4D97-AF65-F5344CB8AC3E}">
        <p14:creationId xmlns:p14="http://schemas.microsoft.com/office/powerpoint/2010/main" val="310275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8A4E49B-79CF-87B4-652A-2D6875366FB8}"/>
              </a:ext>
            </a:extLst>
          </p:cNvPr>
          <p:cNvSpPr txBox="1"/>
          <p:nvPr/>
        </p:nvSpPr>
        <p:spPr>
          <a:xfrm>
            <a:off x="1038224" y="2571749"/>
            <a:ext cx="10137775" cy="346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SC Teacher Working Conditions Survey (SCTWCS) explores public school and district factors related to teacher workplace resources and demands, job satisfaction, and retention. </a:t>
            </a:r>
            <a:endParaRPr lang="en-U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 TEACHER is charged through Act 185 of 2022 to conduct the survey every other year.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15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survey takes on average 15 minutes or less to complete.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81347D-751C-1AA0-6F40-9D5C3220AE65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EB8857-A75F-630F-C22B-BBEEB7021E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1CA088-C3A3-BDED-9F5F-BA5F797C566A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8D8C53-1A48-35DF-8025-B0DE5470BB0D}"/>
              </a:ext>
            </a:extLst>
          </p:cNvPr>
          <p:cNvSpPr txBox="1">
            <a:spLocks/>
          </p:cNvSpPr>
          <p:nvPr/>
        </p:nvSpPr>
        <p:spPr>
          <a:xfrm>
            <a:off x="1106423" y="529996"/>
            <a:ext cx="10515600" cy="14416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What is the SC Teacher Working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Conditions Survey?</a:t>
            </a:r>
          </a:p>
        </p:txBody>
      </p:sp>
    </p:spTree>
    <p:extLst>
      <p:ext uri="{BB962C8B-B14F-4D97-AF65-F5344CB8AC3E}">
        <p14:creationId xmlns:p14="http://schemas.microsoft.com/office/powerpoint/2010/main" val="1593526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8F1353-E0A1-DE90-4087-04C32706E5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22" t="4378" r="3034" b="6603"/>
          <a:stretch/>
        </p:blipFill>
        <p:spPr>
          <a:xfrm>
            <a:off x="-50085" y="0"/>
            <a:ext cx="12292170" cy="6565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D31388-A357-3C8E-7830-2A869C64A2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32033" y="4771571"/>
            <a:ext cx="27559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roxima Nova" panose="02000506030000020004" pitchFamily="2" charset="0"/>
              </a:rPr>
              <a:t>Districts receive specific results via their District Landscape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DA254-69DE-B49A-79E4-BAFC975F3E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32032" y="1993124"/>
            <a:ext cx="3159967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roxima Nova" panose="02000506030000020004" pitchFamily="2" charset="0"/>
              </a:rPr>
              <a:t>Confidential responses analyzed by independent research team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935762-60B3-4CBB-F905-387660F2C8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1607" y="4771571"/>
            <a:ext cx="3057331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roxima Nova" panose="02000506030000020004" pitchFamily="2" charset="0"/>
              </a:rPr>
              <a:t>District teams explore survey results with support from researchers and facilitators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664F0D-CE86-CDE6-1ED4-FA88734800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4285" y="1993124"/>
            <a:ext cx="2366866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roxima Nova" panose="02000506030000020004" pitchFamily="2" charset="0"/>
              </a:rPr>
              <a:t>Districts act on data, informing decisions around strategic planning</a:t>
            </a:r>
          </a:p>
        </p:txBody>
      </p:sp>
    </p:spTree>
    <p:extLst>
      <p:ext uri="{BB962C8B-B14F-4D97-AF65-F5344CB8AC3E}">
        <p14:creationId xmlns:p14="http://schemas.microsoft.com/office/powerpoint/2010/main" val="1202491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descr="Strategic Planning With SC Teacher Working Conditions Data">
            <a:hlinkClick r:id="" action="ppaction://media"/>
            <a:extLst>
              <a:ext uri="{FF2B5EF4-FFF2-40B4-BE49-F238E27FC236}">
                <a16:creationId xmlns:a16="http://schemas.microsoft.com/office/drawing/2014/main" id="{ABB596A7-03E5-3380-AC62-0BA308377961}"/>
              </a:ext>
            </a:extLst>
          </p:cNvPr>
          <p:cNvPicPr>
            <a:picLocks noGrp="1" noRot="1" noChangeAspect="1"/>
          </p:cNvPicPr>
          <p:nvPr>
            <p:ph sz="half" idx="10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96765" y="378062"/>
            <a:ext cx="10798470" cy="610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6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2703E9-620A-3C94-A559-4875340E0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776" y="1590803"/>
            <a:ext cx="10205823" cy="425197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200" u="none" strike="noStrike" dirty="0">
                <a:effectLst/>
                <a:cs typeface="Arial" panose="020B0604020202020204" pitchFamily="34" charset="0"/>
              </a:rPr>
              <a:t>“Survey results provide </a:t>
            </a:r>
            <a:br>
              <a:rPr lang="en-US" sz="4200" u="none" strike="noStrike" dirty="0">
                <a:effectLst/>
                <a:cs typeface="Arial" panose="020B0604020202020204" pitchFamily="34" charset="0"/>
              </a:rPr>
            </a:br>
            <a:r>
              <a:rPr lang="en-US" sz="4200" u="none" strike="noStrike" dirty="0">
                <a:effectLst/>
                <a:cs typeface="Arial" panose="020B0604020202020204" pitchFamily="34" charset="0"/>
              </a:rPr>
              <a:t>an opportunity to identify areas </a:t>
            </a:r>
            <a:br>
              <a:rPr lang="en-US" sz="4200" u="none" strike="noStrike" dirty="0">
                <a:effectLst/>
                <a:cs typeface="Arial" panose="020B0604020202020204" pitchFamily="34" charset="0"/>
              </a:rPr>
            </a:br>
            <a:r>
              <a:rPr lang="en-US" sz="4200" u="none" strike="noStrike" dirty="0">
                <a:effectLst/>
                <a:cs typeface="Arial" panose="020B0604020202020204" pitchFamily="34" charset="0"/>
              </a:rPr>
              <a:t>of strength and pinpoint opportunities for growth that can impact retention.”</a:t>
            </a:r>
            <a:br>
              <a:rPr lang="en-US" sz="4200" u="none" strike="noStrike" dirty="0">
                <a:effectLst/>
                <a:cs typeface="Arial" panose="020B0604020202020204" pitchFamily="34" charset="0"/>
              </a:rPr>
            </a:br>
            <a:br>
              <a:rPr lang="en-US" sz="4200" u="none" strike="noStrike" dirty="0">
                <a:effectLst/>
                <a:cs typeface="Arial" panose="020B0604020202020204" pitchFamily="34" charset="0"/>
              </a:rPr>
            </a:br>
            <a:r>
              <a:rPr lang="en-US" sz="4200" u="none" strike="noStrike" dirty="0">
                <a:effectLst/>
                <a:cs typeface="Arial" panose="020B0604020202020204" pitchFamily="34" charset="0"/>
              </a:rPr>
              <a:t>					</a:t>
            </a:r>
            <a:r>
              <a:rPr lang="en-US" sz="4200" b="0" u="none" strike="noStrike" dirty="0">
                <a:effectLst/>
                <a:cs typeface="Arial" panose="020B0604020202020204" pitchFamily="34" charset="0"/>
              </a:rPr>
              <a:t>- An SC district leader</a:t>
            </a:r>
            <a:endParaRPr lang="en-US" sz="4200" b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06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8A4E49B-79CF-87B4-652A-2D6875366FB8}"/>
              </a:ext>
            </a:extLst>
          </p:cNvPr>
          <p:cNvSpPr txBox="1"/>
          <p:nvPr/>
        </p:nvSpPr>
        <p:spPr>
          <a:xfrm>
            <a:off x="634876" y="2953362"/>
            <a:ext cx="8217024" cy="349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Broad takeaways shared in a statewide report to inform policies and practice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10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chool- and district-level data shared only with district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leadership (meeting participation thresholds)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10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Teachers not identifiable by their responses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7F9A08-B147-24EA-6F55-5334F91AA7E2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5A9AF8-14EA-2C42-7A21-E5641331EC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0221C73-8B01-BDDB-96DB-D886098477C1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5347AFD-1123-27AA-F114-EFE3E973A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23" y="707409"/>
            <a:ext cx="10437877" cy="1078529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What happens with survey results?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3170B-18D7-5F82-4211-5EB0C2D69D47}"/>
              </a:ext>
            </a:extLst>
          </p:cNvPr>
          <p:cNvSpPr txBox="1"/>
          <p:nvPr/>
        </p:nvSpPr>
        <p:spPr>
          <a:xfrm>
            <a:off x="634876" y="2426661"/>
            <a:ext cx="9634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14D1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b="1" dirty="0">
                <a:solidFill>
                  <a:srgbClr val="C14D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the state level…</a:t>
            </a:r>
            <a:endParaRPr lang="en-US" sz="2800" b="1" dirty="0">
              <a:solidFill>
                <a:srgbClr val="C14D1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DBA2E3-733B-D938-1CD3-70137FC8B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1900" y="3257658"/>
            <a:ext cx="3074865" cy="307486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167B997-0FE8-662B-1688-8DAA363357D6}"/>
              </a:ext>
            </a:extLst>
          </p:cNvPr>
          <p:cNvSpPr/>
          <p:nvPr/>
        </p:nvSpPr>
        <p:spPr>
          <a:xfrm>
            <a:off x="10059132" y="4491647"/>
            <a:ext cx="660400" cy="66395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63041-BE72-DA83-1BAB-0EE03C82E46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38" t="9845" r="16879" b="9255"/>
          <a:stretch/>
        </p:blipFill>
        <p:spPr>
          <a:xfrm>
            <a:off x="10127164" y="4458546"/>
            <a:ext cx="524335" cy="730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DFD1C9-BAD0-3563-8229-4C94A4DF9E72}"/>
              </a:ext>
            </a:extLst>
          </p:cNvPr>
          <p:cNvSpPr txBox="1"/>
          <p:nvPr/>
        </p:nvSpPr>
        <p:spPr>
          <a:xfrm>
            <a:off x="8892197" y="2611607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Read the 2025 report + overview</a:t>
            </a:r>
          </a:p>
        </p:txBody>
      </p:sp>
    </p:spTree>
    <p:extLst>
      <p:ext uri="{BB962C8B-B14F-4D97-AF65-F5344CB8AC3E}">
        <p14:creationId xmlns:p14="http://schemas.microsoft.com/office/powerpoint/2010/main" val="57700786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30CD95-CE36-6E2B-2BCD-058C2444BD12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F89DE4-7288-A04E-86C2-51D6A18164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709D06-21BF-3758-96EF-C7BA5B8F73AE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0CF57-284F-B373-61FC-154BACDC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23" y="707409"/>
            <a:ext cx="10515600" cy="848367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What happens with survey results?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A4E49B-79CF-87B4-652A-2D6875366FB8}"/>
              </a:ext>
            </a:extLst>
          </p:cNvPr>
          <p:cNvSpPr txBox="1"/>
          <p:nvPr/>
        </p:nvSpPr>
        <p:spPr>
          <a:xfrm>
            <a:off x="749299" y="2969418"/>
            <a:ext cx="10463214" cy="3559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</a:rPr>
              <a:t>Free </a:t>
            </a: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access to their specific results via the District Landscape (accessible only by district leadership)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50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</a:rPr>
              <a:t>Those that reach 50% participation can attend in-person workshops—unpacking data for strategic planning and continuous improvement efforts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5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Districts also receive resources for support, like district- and school-level toolkits, crosswalks, and guides for using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9A70B9-3508-3164-5968-8E87C72EA1A0}"/>
              </a:ext>
            </a:extLst>
          </p:cNvPr>
          <p:cNvSpPr txBox="1"/>
          <p:nvPr/>
        </p:nvSpPr>
        <p:spPr>
          <a:xfrm>
            <a:off x="536448" y="2416987"/>
            <a:ext cx="9634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14D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districts…</a:t>
            </a:r>
            <a:endParaRPr lang="en-US" sz="2800" b="1" dirty="0">
              <a:solidFill>
                <a:srgbClr val="C14D1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34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880EDD-4139-97A5-7F5D-F010E70CE807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EAB232-9E42-60EC-1F55-AD3736CB1D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F0C071-0C29-1743-9215-71ED7956EB79}"/>
              </a:ext>
            </a:extLst>
          </p:cNvPr>
          <p:cNvSpPr/>
          <p:nvPr/>
        </p:nvSpPr>
        <p:spPr>
          <a:xfrm>
            <a:off x="400051" y="-1"/>
            <a:ext cx="11791949" cy="206812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0CF57-284F-B373-61FC-154BACDC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4" y="483702"/>
            <a:ext cx="8549640" cy="1505592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ffectLst/>
              </a:rPr>
              <a:t>What makes </a:t>
            </a:r>
            <a:r>
              <a:rPr lang="en-US" sz="4000" dirty="0">
                <a:solidFill>
                  <a:schemeClr val="bg1"/>
                </a:solidFill>
              </a:rPr>
              <a:t>this survey</a:t>
            </a:r>
            <a:r>
              <a:rPr lang="en-US" sz="4000" dirty="0">
                <a:solidFill>
                  <a:schemeClr val="bg1"/>
                </a:solidFill>
                <a:effectLst/>
              </a:rPr>
              <a:t> different from the School Climate Survey?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A4E49B-79CF-87B4-652A-2D6875366FB8}"/>
              </a:ext>
            </a:extLst>
          </p:cNvPr>
          <p:cNvSpPr txBox="1"/>
          <p:nvPr/>
        </p:nvSpPr>
        <p:spPr>
          <a:xfrm>
            <a:off x="1038224" y="2401061"/>
            <a:ext cx="9634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14D1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are two primary differences between the surveys: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DADD7-6375-48F1-978D-4F14C9A041E8}"/>
              </a:ext>
            </a:extLst>
          </p:cNvPr>
          <p:cNvSpPr txBox="1"/>
          <p:nvPr/>
        </p:nvSpPr>
        <p:spPr>
          <a:xfrm>
            <a:off x="1038225" y="3010279"/>
            <a:ext cx="9763126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1000"/>
              </a:spcBef>
              <a:buClr>
                <a:srgbClr val="92D050"/>
              </a:buClr>
              <a:buFont typeface="+mj-lt"/>
              <a:buAutoNum type="arabicPeriod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climate survey asks for teacher perceptions of the overall school environment. </a:t>
            </a: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SC Teacher Working Conditions Survey seeks to understand teachers’ individual perceptions of working conditions.</a:t>
            </a:r>
          </a:p>
          <a:p>
            <a:pPr marL="514350" indent="-514350">
              <a:spcBef>
                <a:spcPts val="1000"/>
              </a:spcBef>
              <a:buClr>
                <a:srgbClr val="92D050"/>
              </a:buClr>
              <a:buFont typeface="+mj-lt"/>
              <a:buAutoNum type="arabicPeriod"/>
            </a:pPr>
            <a:endParaRPr lang="en-US" sz="10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Bef>
                <a:spcPts val="1000"/>
              </a:spcBef>
              <a:buClr>
                <a:srgbClr val="92D050"/>
              </a:buClr>
              <a:buFont typeface="+mj-lt"/>
              <a:buAutoNum type="arabicPeriod"/>
            </a:pP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School climate information is included as part of accountability measures for schools and districts — </a:t>
            </a: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 </a:t>
            </a: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Teacher Working Conditions Survey information is not.</a:t>
            </a:r>
          </a:p>
        </p:txBody>
      </p:sp>
    </p:spTree>
    <p:extLst>
      <p:ext uri="{BB962C8B-B14F-4D97-AF65-F5344CB8AC3E}">
        <p14:creationId xmlns:p14="http://schemas.microsoft.com/office/powerpoint/2010/main" val="4010296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B96983A-D2F0-C01D-4C54-E32690BE64EE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F5A8D-C1E3-2C46-0AEE-6503168DEF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27B20B-44A8-6B69-D8D7-2B27E7CD7F74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DADD7-6375-48F1-978D-4F14C9A041E8}"/>
              </a:ext>
            </a:extLst>
          </p:cNvPr>
          <p:cNvSpPr txBox="1"/>
          <p:nvPr/>
        </p:nvSpPr>
        <p:spPr>
          <a:xfrm>
            <a:off x="1038225" y="2520902"/>
            <a:ext cx="964670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the 2027 survey, results will be available </a:t>
            </a: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the District Landscape by June </a:t>
            </a: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2027.</a:t>
            </a:r>
          </a:p>
          <a:p>
            <a:endParaRPr lang="en-US" sz="26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schedule provides time for districts to consider their data in planning for the following school year, while also benefiting from free strategic planning sessions offered by SC TEACHER.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265290-C88C-51C7-A128-8AF85658923C}"/>
              </a:ext>
            </a:extLst>
          </p:cNvPr>
          <p:cNvCxnSpPr/>
          <p:nvPr/>
        </p:nvCxnSpPr>
        <p:spPr>
          <a:xfrm>
            <a:off x="1156758" y="3584487"/>
            <a:ext cx="952817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C84868BE-ADDD-0648-ACEF-FE30B7DEEB6B}"/>
              </a:ext>
            </a:extLst>
          </p:cNvPr>
          <p:cNvSpPr txBox="1">
            <a:spLocks/>
          </p:cNvSpPr>
          <p:nvPr/>
        </p:nvSpPr>
        <p:spPr>
          <a:xfrm>
            <a:off x="1106423" y="764561"/>
            <a:ext cx="10437877" cy="1078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When will my district have our results?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43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CF53-AB65-A4B3-FFE1-8D450933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E7BB4E-DDD6-9FF5-29BF-23A273E6FCD4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852A4B-5BEF-5FB7-D2CB-A62363435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03C43D-FAEE-7380-6C61-897186F7D7A3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BF005-352A-F124-EE70-227E10C0EF74}"/>
              </a:ext>
            </a:extLst>
          </p:cNvPr>
          <p:cNvSpPr txBox="1"/>
          <p:nvPr/>
        </p:nvSpPr>
        <p:spPr>
          <a:xfrm>
            <a:off x="1046162" y="2787602"/>
            <a:ext cx="100996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Save the date! </a:t>
            </a:r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2027 SC TEACHER Insights Symposium will take place June 8–9, 2027.</a:t>
            </a:r>
          </a:p>
          <a:p>
            <a:endParaRPr lang="en-U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 the symposium, SC TEACHER researchers and facilitators will walk district teams through accessing and applying results.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54B24F-3186-085B-2640-579CA7536202}"/>
              </a:ext>
            </a:extLst>
          </p:cNvPr>
          <p:cNvSpPr txBox="1">
            <a:spLocks/>
          </p:cNvSpPr>
          <p:nvPr/>
        </p:nvSpPr>
        <p:spPr>
          <a:xfrm>
            <a:off x="1077085" y="628264"/>
            <a:ext cx="10437877" cy="107852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Unpack results at the </a:t>
            </a:r>
            <a:br>
              <a:rPr lang="en-US" sz="4000" dirty="0">
                <a:solidFill>
                  <a:schemeClr val="bg1"/>
                </a:solidFill>
                <a:effectLst/>
              </a:rPr>
            </a:br>
            <a:r>
              <a:rPr lang="en-US" sz="4000" dirty="0">
                <a:solidFill>
                  <a:schemeClr val="bg1"/>
                </a:solidFill>
                <a:effectLst/>
              </a:rPr>
              <a:t>2027 SC TEACHER Insights Symposium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9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183876-1791-F69A-F9AC-F9452E3D2A4C}"/>
              </a:ext>
            </a:extLst>
          </p:cNvPr>
          <p:cNvSpPr txBox="1"/>
          <p:nvPr/>
        </p:nvSpPr>
        <p:spPr>
          <a:xfrm>
            <a:off x="1038225" y="2189459"/>
            <a:ext cx="95281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Captured the experiences of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CED2DAE-9A14-6188-FF26-1052215D6533}"/>
              </a:ext>
            </a:extLst>
          </p:cNvPr>
          <p:cNvSpPr txBox="1">
            <a:spLocks/>
          </p:cNvSpPr>
          <p:nvPr/>
        </p:nvSpPr>
        <p:spPr>
          <a:xfrm>
            <a:off x="1038224" y="1201004"/>
            <a:ext cx="10034589" cy="7078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600" dirty="0">
                <a:solidFill>
                  <a:schemeClr val="bg1"/>
                </a:solidFill>
                <a:effectLst/>
              </a:rPr>
              <a:t>The 2025 SC Teacher Working Conditions Survey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BA09A2-6674-E168-3EBD-B57218238210}"/>
              </a:ext>
            </a:extLst>
          </p:cNvPr>
          <p:cNvSpPr txBox="1"/>
          <p:nvPr/>
        </p:nvSpPr>
        <p:spPr>
          <a:xfrm>
            <a:off x="1038224" y="2617621"/>
            <a:ext cx="95281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25,000 TEACHERS</a:t>
            </a:r>
            <a:b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FROM 54 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</a:t>
            </a:r>
            <a:r>
              <a: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DISTRICTS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2E0D65-255D-8271-FD1F-D23647616C32}"/>
              </a:ext>
            </a:extLst>
          </p:cNvPr>
          <p:cNvSpPr txBox="1"/>
          <p:nvPr/>
        </p:nvSpPr>
        <p:spPr>
          <a:xfrm>
            <a:off x="1038223" y="4364334"/>
            <a:ext cx="98329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number of districts are working with SC TEACHER researchers and facilitators on strategic planning and improvement </a:t>
            </a:r>
            <a:br>
              <a:rPr lang="en-US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(at no charge to districts).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DC53BB-C5F2-B712-9DFD-506B4A49D3D3}"/>
              </a:ext>
            </a:extLst>
          </p:cNvPr>
          <p:cNvCxnSpPr/>
          <p:nvPr/>
        </p:nvCxnSpPr>
        <p:spPr>
          <a:xfrm>
            <a:off x="1156758" y="1756303"/>
            <a:ext cx="95281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66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63AD89-9899-8511-04CC-31FE03658AF0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72A6A3-8B11-9884-79B0-8205145E83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F8E4509-8927-AD2D-84B7-B6A521F955F8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DADD7-6375-48F1-978D-4F14C9A041E8}"/>
              </a:ext>
            </a:extLst>
          </p:cNvPr>
          <p:cNvSpPr txBox="1"/>
          <p:nvPr/>
        </p:nvSpPr>
        <p:spPr>
          <a:xfrm>
            <a:off x="821530" y="2545287"/>
            <a:ext cx="1054893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Cognia accreditation</a:t>
            </a: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 + resource allocation</a:t>
            </a:r>
            <a:endParaRPr lang="en-US" sz="32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Instructional practices</a:t>
            </a: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+ district leadership development</a:t>
            </a: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planning</a:t>
            </a:r>
          </a:p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development</a:t>
            </a:r>
          </a:p>
          <a:p>
            <a:pPr>
              <a:spcBef>
                <a:spcPts val="1000"/>
              </a:spcBef>
              <a:buClr>
                <a:srgbClr val="92D050"/>
              </a:buClr>
            </a:pP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2CB22F-A230-730C-BEDB-971EA0EF62DD}"/>
              </a:ext>
            </a:extLst>
          </p:cNvPr>
          <p:cNvSpPr txBox="1">
            <a:spLocks/>
          </p:cNvSpPr>
          <p:nvPr/>
        </p:nvSpPr>
        <p:spPr>
          <a:xfrm>
            <a:off x="901827" y="822850"/>
            <a:ext cx="10753725" cy="1505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Districts can use survey data to inform…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55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FDFF8-4B8F-832B-2AD2-B8D5EC378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FBC527-5CCD-27D2-DA3E-67F3A3E0E22F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B0AC16-48E2-1A18-C083-0F71B8D493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01702F-B4A7-45BB-0E01-EE4F2091B798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C62636-89C8-20C3-5E99-B90F528246D8}"/>
              </a:ext>
            </a:extLst>
          </p:cNvPr>
          <p:cNvSpPr txBox="1"/>
          <p:nvPr/>
        </p:nvSpPr>
        <p:spPr>
          <a:xfrm>
            <a:off x="821530" y="2447068"/>
            <a:ext cx="105489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Districts that previously participated in the SC Teacher Working Conditions Survey can track trends and shifts with continued participation + longitudinal data.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1D0067-3523-8C58-2924-1DD9081DF740}"/>
              </a:ext>
            </a:extLst>
          </p:cNvPr>
          <p:cNvSpPr txBox="1">
            <a:spLocks/>
          </p:cNvSpPr>
          <p:nvPr/>
        </p:nvSpPr>
        <p:spPr>
          <a:xfrm>
            <a:off x="1038224" y="790152"/>
            <a:ext cx="9261476" cy="9132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Participate to layer data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03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24571-9CFB-F386-9031-349EC413B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75C8FF-584A-40FD-1636-8A1C2D878EE0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A380FD-45E9-4587-ADC1-3682FA248E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98F4CA-64A5-1C5F-54B7-3D9818B3A8C0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ADC56E-71A5-D017-CD1C-3C0C118260F6}"/>
              </a:ext>
            </a:extLst>
          </p:cNvPr>
          <p:cNvSpPr txBox="1"/>
          <p:nvPr/>
        </p:nvSpPr>
        <p:spPr>
          <a:xfrm>
            <a:off x="821530" y="2447068"/>
            <a:ext cx="105489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0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Districts that participated in the SC Administrator Working Conditions Survey or SC Teacher Exit Survey can analyze data across survey results for a clearer picture of district and school environments.</a:t>
            </a:r>
            <a:endParaRPr lang="en-US" sz="32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84BB456-6B6A-FF55-04CF-DB4B7B49E2EA}"/>
              </a:ext>
            </a:extLst>
          </p:cNvPr>
          <p:cNvSpPr txBox="1">
            <a:spLocks/>
          </p:cNvSpPr>
          <p:nvPr/>
        </p:nvSpPr>
        <p:spPr>
          <a:xfrm>
            <a:off x="1038224" y="790152"/>
            <a:ext cx="9261476" cy="9132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Participate to layer data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5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D41D-12F0-1B55-57A8-CC7A257A21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2027 SC Teacher Working Conditions Survey is gearing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47C19-B328-199C-9051-480CC9000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486900" cy="1655762"/>
          </a:xfrm>
        </p:spPr>
        <p:txBody>
          <a:bodyPr/>
          <a:lstStyle/>
          <a:p>
            <a:r>
              <a:rPr lang="en-US" sz="2800" dirty="0">
                <a:cs typeface="Arial" panose="020B0604020202020204" pitchFamily="34" charset="0"/>
              </a:rPr>
              <a:t>When the survey opens on January 11, encourage teachers in your district to participate for more data + better insights</a:t>
            </a:r>
            <a:endParaRPr lang="en-US" dirty="0"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65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200CE-9109-33E4-59DE-06971189F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0FED9-C792-82FE-908F-0F71CDB1BBAB}"/>
              </a:ext>
            </a:extLst>
          </p:cNvPr>
          <p:cNvSpPr/>
          <p:nvPr/>
        </p:nvSpPr>
        <p:spPr>
          <a:xfrm>
            <a:off x="536448" y="358541"/>
            <a:ext cx="11655551" cy="1828204"/>
          </a:xfrm>
          <a:prstGeom prst="rect">
            <a:avLst/>
          </a:prstGeom>
          <a:solidFill>
            <a:srgbClr val="C14D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E57898-3D44-DA56-4477-C1EED17DE2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1" y="-1"/>
            <a:ext cx="11791949" cy="20681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51CD08D-C0E4-69AC-96DA-9C1BAFC7A59B}"/>
              </a:ext>
            </a:extLst>
          </p:cNvPr>
          <p:cNvSpPr/>
          <p:nvPr/>
        </p:nvSpPr>
        <p:spPr>
          <a:xfrm>
            <a:off x="400050" y="-1"/>
            <a:ext cx="11791949" cy="206812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96848-1E14-4239-BA03-EA27C4ADE351}"/>
              </a:ext>
            </a:extLst>
          </p:cNvPr>
          <p:cNvSpPr txBox="1"/>
          <p:nvPr/>
        </p:nvSpPr>
        <p:spPr>
          <a:xfrm>
            <a:off x="1038225" y="2520901"/>
            <a:ext cx="1027277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survey takes less than 15 minutes to complete. </a:t>
            </a:r>
          </a:p>
          <a:p>
            <a:endParaRPr lang="en-US" sz="1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classroom teacher will receive an individual link to take the survey via their district email address. </a:t>
            </a:r>
          </a:p>
          <a:p>
            <a:pPr lvl="1"/>
            <a:endParaRPr lang="en-US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</a:t>
            </a:r>
            <a:r>
              <a:rPr lang="en-US" sz="2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urvey administration will run from Jan. 11–Feb. 12, 2027.</a:t>
            </a:r>
          </a:p>
          <a:p>
            <a:pPr lvl="1"/>
            <a:r>
              <a:rPr lang="en-US" sz="16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about the survey? </a:t>
            </a:r>
            <a:b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</a:t>
            </a: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SCTresults@mailbox.sc.edu</a:t>
            </a:r>
            <a:r>
              <a:rPr lang="en-US" sz="2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6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E9681C8-088A-766D-A73D-D3F84B7555B0}"/>
              </a:ext>
            </a:extLst>
          </p:cNvPr>
          <p:cNvSpPr txBox="1">
            <a:spLocks/>
          </p:cNvSpPr>
          <p:nvPr/>
        </p:nvSpPr>
        <p:spPr>
          <a:xfrm>
            <a:off x="955675" y="820605"/>
            <a:ext cx="10437877" cy="6779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ysClr val="windowText" lastClr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effectLst/>
              </a:rPr>
              <a:t>Teachers, we want to hear from you!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1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0F9E9-8AB6-93F8-6A08-514678CD5B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608965"/>
            <a:ext cx="5536474" cy="1432383"/>
          </a:xfrm>
        </p:spPr>
        <p:txBody>
          <a:bodyPr>
            <a:normAutofit/>
          </a:bodyPr>
          <a:lstStyle/>
          <a:p>
            <a:r>
              <a:rPr lang="en-US" dirty="0"/>
              <a:t>Look for this email in your inbox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A6360-7AB4-6FBD-271E-9ADB920F3F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38200" y="2041349"/>
            <a:ext cx="5127172" cy="2606851"/>
          </a:xfrm>
        </p:spPr>
        <p:txBody>
          <a:bodyPr>
            <a:normAutofit/>
          </a:bodyPr>
          <a:lstStyle/>
          <a:p>
            <a:r>
              <a:rPr lang="en-US" sz="2400" dirty="0"/>
              <a:t>All classroom teachers will receive a separate email to take the survey. </a:t>
            </a:r>
          </a:p>
          <a:p>
            <a:endParaRPr lang="en-US" sz="1000" dirty="0"/>
          </a:p>
          <a:p>
            <a:r>
              <a:rPr lang="en-US" sz="2400" dirty="0"/>
              <a:t>If you work in multiple schools, you will receive a separate email for each school.</a:t>
            </a:r>
          </a:p>
        </p:txBody>
      </p:sp>
      <p:pic>
        <p:nvPicPr>
          <p:cNvPr id="6" name="Content Placeholder 5" descr="A paper with text on it&#10;&#10;Description automatically generated">
            <a:extLst>
              <a:ext uri="{FF2B5EF4-FFF2-40B4-BE49-F238E27FC236}">
                <a16:creationId xmlns:a16="http://schemas.microsoft.com/office/drawing/2014/main" id="{E7BAE902-E374-8EA0-E9F9-49474FB991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sz="half" idx="10"/>
          </p:nvPr>
        </p:nvPicPr>
        <p:blipFill>
          <a:blip r:embed="rId2"/>
          <a:srcRect l="1868"/>
          <a:stretch/>
        </p:blipFill>
        <p:spPr>
          <a:xfrm>
            <a:off x="6226629" y="440251"/>
            <a:ext cx="5257800" cy="597749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EFC909-7398-F15B-DB16-D0D25E85D3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6447" y="2280062"/>
            <a:ext cx="795647" cy="249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8A27E-0A77-BBE3-0C50-09D980780C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42805" y="2256127"/>
            <a:ext cx="9125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2"/>
                </a:solidFill>
              </a:rPr>
              <a:t>Feb</a:t>
            </a:r>
            <a:r>
              <a:rPr lang="en-US" sz="900" dirty="0">
                <a:solidFill>
                  <a:schemeClr val="tx2"/>
                </a:solidFill>
              </a:rPr>
              <a:t>. 12, 2027</a:t>
            </a:r>
          </a:p>
        </p:txBody>
      </p:sp>
    </p:spTree>
    <p:extLst>
      <p:ext uri="{BB962C8B-B14F-4D97-AF65-F5344CB8AC3E}">
        <p14:creationId xmlns:p14="http://schemas.microsoft.com/office/powerpoint/2010/main" val="805432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879E-4C67-06FA-C710-8C7C72B3E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77520"/>
            <a:ext cx="9144000" cy="4277540"/>
          </a:xfrm>
        </p:spPr>
        <p:txBody>
          <a:bodyPr>
            <a:normAutofit/>
          </a:bodyPr>
          <a:lstStyle/>
          <a:p>
            <a:r>
              <a:rPr lang="en-US" dirty="0"/>
              <a:t>Teachers, your involvement makes a difference. Survey participation means more data and better insights to improve working conditions.</a:t>
            </a:r>
          </a:p>
        </p:txBody>
      </p:sp>
    </p:spTree>
    <p:extLst>
      <p:ext uri="{BB962C8B-B14F-4D97-AF65-F5344CB8AC3E}">
        <p14:creationId xmlns:p14="http://schemas.microsoft.com/office/powerpoint/2010/main" val="2838139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CT-2023-009-Logo-Animation-3.mp4">
            <a:hlinkClick r:id="" action="ppaction://media"/>
            <a:extLst>
              <a:ext uri="{FF2B5EF4-FFF2-40B4-BE49-F238E27FC236}">
                <a16:creationId xmlns:a16="http://schemas.microsoft.com/office/drawing/2014/main" id="{82D5C4A8-52AD-AD42-C958-80B61F35FF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6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205834"/>
      </a:dk1>
      <a:lt1>
        <a:srgbClr val="FFFFFF"/>
      </a:lt1>
      <a:dk2>
        <a:srgbClr val="000000"/>
      </a:dk2>
      <a:lt2>
        <a:srgbClr val="E2EFD3"/>
      </a:lt2>
      <a:accent1>
        <a:srgbClr val="95C23C"/>
      </a:accent1>
      <a:accent2>
        <a:srgbClr val="3A9144"/>
      </a:accent2>
      <a:accent3>
        <a:srgbClr val="205834"/>
      </a:accent3>
      <a:accent4>
        <a:srgbClr val="D2D3D3"/>
      </a:accent4>
      <a:accent5>
        <a:srgbClr val="E2EFD3"/>
      </a:accent5>
      <a:accent6>
        <a:srgbClr val="4556A6"/>
      </a:accent6>
      <a:hlink>
        <a:srgbClr val="3A9144"/>
      </a:hlink>
      <a:folHlink>
        <a:srgbClr val="E2EFD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4672</TotalTime>
  <Words>832</Words>
  <Application>Microsoft Macintosh PowerPoint</Application>
  <PresentationFormat>Widescreen</PresentationFormat>
  <Paragraphs>81</Paragraphs>
  <Slides>19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Avenir</vt:lpstr>
      <vt:lpstr>Calibri</vt:lpstr>
      <vt:lpstr>Proxima Nova</vt:lpstr>
      <vt:lpstr>ProximaNova</vt:lpstr>
      <vt:lpstr>Office Theme</vt:lpstr>
      <vt:lpstr>SC Teacher Working Conditions Survey</vt:lpstr>
      <vt:lpstr>PowerPoint Presentation</vt:lpstr>
      <vt:lpstr>PowerPoint Presentation</vt:lpstr>
      <vt:lpstr>PowerPoint Presentation</vt:lpstr>
      <vt:lpstr>“Survey results provide  an opportunity to identify areas  of strength and pinpoint opportunities for growth that can impact retention.”       - An SC district leader</vt:lpstr>
      <vt:lpstr>What happens with survey results?</vt:lpstr>
      <vt:lpstr>What happens with survey results?</vt:lpstr>
      <vt:lpstr>What makes this survey different from the School Climate Survey?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2027 SC Teacher Working Conditions Survey is gearing up</vt:lpstr>
      <vt:lpstr>PowerPoint Presentation</vt:lpstr>
      <vt:lpstr>Look for this email in your inbox</vt:lpstr>
      <vt:lpstr>Teachers, your involvement makes a difference. Survey participation means more data and better insights to improve working conditions.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Jeremias</dc:creator>
  <cp:lastModifiedBy>Kellner, Haley</cp:lastModifiedBy>
  <cp:revision>95</cp:revision>
  <dcterms:created xsi:type="dcterms:W3CDTF">2023-02-08T17:12:12Z</dcterms:created>
  <dcterms:modified xsi:type="dcterms:W3CDTF">2026-10-08T15:07:57Z</dcterms:modified>
</cp:coreProperties>
</file>