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94" r:id="rId2"/>
    <p:sldId id="283" r:id="rId3"/>
    <p:sldId id="279" r:id="rId4"/>
    <p:sldId id="281" r:id="rId5"/>
    <p:sldId id="284" r:id="rId6"/>
    <p:sldId id="290" r:id="rId7"/>
    <p:sldId id="285" r:id="rId8"/>
    <p:sldId id="286" r:id="rId9"/>
    <p:sldId id="293" r:id="rId10"/>
    <p:sldId id="288" r:id="rId11"/>
    <p:sldId id="295" r:id="rId12"/>
    <p:sldId id="297" r:id="rId13"/>
    <p:sldId id="2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4D14"/>
    <a:srgbClr val="95C23D"/>
    <a:srgbClr val="E1EED3"/>
    <a:srgbClr val="4556A4"/>
    <a:srgbClr val="3A9144"/>
    <a:srgbClr val="D1D3D4"/>
    <a:srgbClr val="215834"/>
    <a:srgbClr val="439505"/>
    <a:srgbClr val="912771"/>
    <a:srgbClr val="EB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7"/>
    <p:restoredTop sz="94507"/>
  </p:normalViewPr>
  <p:slideViewPr>
    <p:cSldViewPr snapToGrid="0">
      <p:cViewPr varScale="1">
        <p:scale>
          <a:sx n="116" d="100"/>
          <a:sy n="116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E2E67-631E-6641-8250-0D287F7CAF3F}" type="datetimeFigureOut">
              <a:rPr lang="en-US" smtClean="0"/>
              <a:t>1/25/24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1195A-4D1A-B14B-B989-3B07A495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0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1195A-4D1A-B14B-B989-3B07A4954D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ProximaNova"/>
              </a:rPr>
              <a:t>This slide features a live animation. Please put this PowerPoint in presentation mode to see the animation in effect.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1195A-4D1A-B14B-B989-3B07A4954D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9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9E7BFD4-645C-5976-9BC8-D591D9C12DC8}"/>
              </a:ext>
            </a:extLst>
          </p:cNvPr>
          <p:cNvSpPr/>
          <p:nvPr userDrawn="1"/>
        </p:nvSpPr>
        <p:spPr>
          <a:xfrm>
            <a:off x="1255776" y="4846504"/>
            <a:ext cx="10936224" cy="4845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293DB-D726-A1E9-4CAC-D4479501A4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472" y="0"/>
            <a:ext cx="11082528" cy="516486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21E415F-FFB0-FAA7-10BD-B453286CDD58}"/>
              </a:ext>
            </a:extLst>
          </p:cNvPr>
          <p:cNvSpPr/>
          <p:nvPr userDrawn="1"/>
        </p:nvSpPr>
        <p:spPr>
          <a:xfrm>
            <a:off x="1109472" y="0"/>
            <a:ext cx="11082528" cy="5063260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E682202-0CA8-F50A-D005-C6C250D514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91" t="14221" r="6996" b="12413"/>
          <a:stretch/>
        </p:blipFill>
        <p:spPr>
          <a:xfrm>
            <a:off x="959941" y="5484261"/>
            <a:ext cx="3535428" cy="118814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943F1F7-AF0E-EB24-BAF1-B8EC9AD9E500}"/>
              </a:ext>
            </a:extLst>
          </p:cNvPr>
          <p:cNvSpPr/>
          <p:nvPr userDrawn="1"/>
        </p:nvSpPr>
        <p:spPr>
          <a:xfrm>
            <a:off x="1109472" y="5063259"/>
            <a:ext cx="11082528" cy="181067"/>
          </a:xfrm>
          <a:prstGeom prst="rect">
            <a:avLst/>
          </a:prstGeom>
          <a:solidFill>
            <a:srgbClr val="C14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86F668-8263-91AF-F859-DDD56A93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721" y="1656723"/>
            <a:ext cx="9461700" cy="1887880"/>
          </a:xfrm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C7DD04B-1E1E-34CB-DA18-35A1D041BA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2463" y="3544602"/>
            <a:ext cx="9461500" cy="942975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78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9A2481-C4A3-03CC-22D4-4C686FBC6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9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BE0E1E-A904-A9A4-9491-DFC2C33E3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71F3A13-9BB3-5930-8E62-32AC6130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68E66A-33E7-9161-78C3-09C9C7E65EE9}"/>
              </a:ext>
            </a:extLst>
          </p:cNvPr>
          <p:cNvSpPr txBox="1"/>
          <p:nvPr userDrawn="1"/>
        </p:nvSpPr>
        <p:spPr>
          <a:xfrm>
            <a:off x="10333571" y="6539075"/>
            <a:ext cx="1838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i="0" spc="300" dirty="0">
                <a:solidFill>
                  <a:schemeClr val="bg1"/>
                </a:solidFill>
                <a:latin typeface="Arial" panose="020B0604020202020204" pitchFamily="34" charset="0"/>
              </a:rPr>
              <a:t>SC-TEACHER.ORG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B6A945A-6FAC-0239-3820-A490B8612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5233" y="-1949400"/>
            <a:ext cx="6360932" cy="102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8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9A2481-C4A3-03CC-22D4-4C686FBC6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14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BE0E1E-A904-A9A4-9491-DFC2C33E3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71F3A13-9BB3-5930-8E62-32AC6130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68E66A-33E7-9161-78C3-09C9C7E65EE9}"/>
              </a:ext>
            </a:extLst>
          </p:cNvPr>
          <p:cNvSpPr txBox="1"/>
          <p:nvPr userDrawn="1"/>
        </p:nvSpPr>
        <p:spPr>
          <a:xfrm>
            <a:off x="10333571" y="6539075"/>
            <a:ext cx="1838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i="0" spc="300" dirty="0">
                <a:solidFill>
                  <a:schemeClr val="bg1"/>
                </a:solidFill>
                <a:latin typeface="Arial" panose="020B0604020202020204" pitchFamily="34" charset="0"/>
              </a:rPr>
              <a:t>SC-TEACHER.ORG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B6A945A-6FAC-0239-3820-A490B8612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5233" y="-1949400"/>
            <a:ext cx="6360932" cy="102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5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49832-1B3E-1B52-4865-35F54768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966"/>
            <a:ext cx="10515600" cy="1219238"/>
          </a:xfrm>
        </p:spPr>
        <p:txBody>
          <a:bodyPr/>
          <a:lstStyle>
            <a:lvl1pPr>
              <a:defRPr b="1" i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AF1034A-D699-1A28-A278-01ECAD8E00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767029"/>
            <a:ext cx="10515598" cy="69143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rgbClr val="4395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C4553A-1E8B-4417-B621-0FA422D420B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2555152"/>
            <a:ext cx="10515599" cy="3143898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venir" panose="02000503020000020003" pitchFamily="2" charset="0"/>
              </a:defRPr>
            </a:lvl4pPr>
            <a:lvl5pPr>
              <a:defRPr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0B4C6F-650B-9863-CD07-F9E85ECDF0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38" t="9845" r="16879" b="9255"/>
          <a:stretch/>
        </p:blipFill>
        <p:spPr>
          <a:xfrm>
            <a:off x="185373" y="6203459"/>
            <a:ext cx="388270" cy="5406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E5E568-BD29-895A-3887-47146A0C26B4}"/>
              </a:ext>
            </a:extLst>
          </p:cNvPr>
          <p:cNvSpPr txBox="1"/>
          <p:nvPr userDrawn="1"/>
        </p:nvSpPr>
        <p:spPr>
          <a:xfrm>
            <a:off x="10333571" y="6539075"/>
            <a:ext cx="1838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i="0" spc="300" dirty="0">
                <a:latin typeface="Arial" panose="020B0604020202020204" pitchFamily="34" charset="0"/>
              </a:rPr>
              <a:t>SC-TEACHER.ORG</a:t>
            </a:r>
          </a:p>
        </p:txBody>
      </p:sp>
    </p:spTree>
    <p:extLst>
      <p:ext uri="{BB962C8B-B14F-4D97-AF65-F5344CB8AC3E}">
        <p14:creationId xmlns:p14="http://schemas.microsoft.com/office/powerpoint/2010/main" val="78699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607EC-F88E-C6B6-EA91-9C739ADF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71C79-6E8B-CFD0-4098-10D473C41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81600-D085-E71A-5C3D-6A786D84F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C76803A-F04A-1B44-84B7-0F38F068631A}" type="datetimeFigureOut">
              <a:rPr lang="en-US" smtClean="0"/>
              <a:pPr/>
              <a:t>1/25/24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EB274-830B-AEC8-3873-FA46AD991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CCDDA-A027-331F-94A5-0AEED6A2A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72EF1B1-6D6B-174A-911A-0A9DC8EE6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2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8" r:id="rId2"/>
    <p:sldLayoutId id="2147483680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CTinfo@mailbox.sc.ed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sc-teacher.org/2023-south-carolina-teacher-working-conditions-survey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A20424E-0E10-E010-9A19-F903D5D3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721" y="2466634"/>
            <a:ext cx="9461700" cy="1887880"/>
          </a:xfrm>
        </p:spPr>
        <p:txBody>
          <a:bodyPr anchor="t">
            <a:normAutofit/>
          </a:bodyPr>
          <a:lstStyle/>
          <a:p>
            <a:r>
              <a:rPr lang="en-US" sz="5400" dirty="0"/>
              <a:t>SC Teacher Working</a:t>
            </a:r>
            <a:br>
              <a:rPr lang="en-US" sz="5400" dirty="0"/>
            </a:br>
            <a:r>
              <a:rPr lang="en-US" sz="5400" dirty="0"/>
              <a:t>Conditions Survey</a:t>
            </a:r>
          </a:p>
        </p:txBody>
      </p:sp>
    </p:spTree>
    <p:extLst>
      <p:ext uri="{BB962C8B-B14F-4D97-AF65-F5344CB8AC3E}">
        <p14:creationId xmlns:p14="http://schemas.microsoft.com/office/powerpoint/2010/main" val="3102750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63AD89-9899-8511-04CC-31FE03658AF0}"/>
              </a:ext>
            </a:extLst>
          </p:cNvPr>
          <p:cNvSpPr/>
          <p:nvPr/>
        </p:nvSpPr>
        <p:spPr>
          <a:xfrm>
            <a:off x="536448" y="358541"/>
            <a:ext cx="11655551" cy="1828204"/>
          </a:xfrm>
          <a:prstGeom prst="rect">
            <a:avLst/>
          </a:prstGeom>
          <a:solidFill>
            <a:srgbClr val="C14D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72A6A3-8B11-9884-79B0-8205145E83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51" y="-1"/>
            <a:ext cx="11791949" cy="20681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8E4509-8927-AD2D-84B7-B6A521F955F8}"/>
              </a:ext>
            </a:extLst>
          </p:cNvPr>
          <p:cNvSpPr/>
          <p:nvPr/>
        </p:nvSpPr>
        <p:spPr>
          <a:xfrm>
            <a:off x="400050" y="-1"/>
            <a:ext cx="11791949" cy="206812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DADD7-6375-48F1-978D-4F14C9A041E8}"/>
              </a:ext>
            </a:extLst>
          </p:cNvPr>
          <p:cNvSpPr txBox="1"/>
          <p:nvPr/>
        </p:nvSpPr>
        <p:spPr>
          <a:xfrm>
            <a:off x="1038224" y="2520902"/>
            <a:ext cx="10788015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Maximizing time during the school day;</a:t>
            </a:r>
          </a:p>
          <a:p>
            <a:pPr marL="228600" indent="-228600">
              <a:spcBef>
                <a:spcPts val="10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Addressing gaps in student engagement and staff communication;</a:t>
            </a:r>
          </a:p>
          <a:p>
            <a:pPr marL="228600" indent="-228600">
              <a:spcBef>
                <a:spcPts val="10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Leveraging relationships between principals and teachers to strengthen conditions; and</a:t>
            </a:r>
          </a:p>
          <a:p>
            <a:pPr marL="228600" indent="-228600">
              <a:spcBef>
                <a:spcPts val="10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Exploring micro-credentials as a tool for identifying educator expertise and incentivizing teacher participation in improvement efforts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2CB22F-A230-730C-BEDB-971EA0EF62DD}"/>
              </a:ext>
            </a:extLst>
          </p:cNvPr>
          <p:cNvSpPr txBox="1">
            <a:spLocks/>
          </p:cNvSpPr>
          <p:nvPr/>
        </p:nvSpPr>
        <p:spPr>
          <a:xfrm>
            <a:off x="1038224" y="483702"/>
            <a:ext cx="9491664" cy="1505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ysClr val="windowText" lastClr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/>
              </a:rPr>
              <a:t>Survey data informed priorities</a:t>
            </a:r>
          </a:p>
          <a:p>
            <a:r>
              <a:rPr lang="en-US" sz="4000" dirty="0">
                <a:solidFill>
                  <a:schemeClr val="bg1"/>
                </a:solidFill>
              </a:rPr>
              <a:t>of</a:t>
            </a:r>
            <a:r>
              <a:rPr lang="en-US" sz="4000" dirty="0">
                <a:solidFill>
                  <a:schemeClr val="bg1"/>
                </a:solidFill>
                <a:effectLst/>
              </a:rPr>
              <a:t> practice for districts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5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B96983A-D2F0-C01D-4C54-E32690BE64EE}"/>
              </a:ext>
            </a:extLst>
          </p:cNvPr>
          <p:cNvSpPr/>
          <p:nvPr/>
        </p:nvSpPr>
        <p:spPr>
          <a:xfrm>
            <a:off x="536448" y="358541"/>
            <a:ext cx="11655551" cy="1828204"/>
          </a:xfrm>
          <a:prstGeom prst="rect">
            <a:avLst/>
          </a:prstGeom>
          <a:solidFill>
            <a:srgbClr val="C14D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F5A8D-C1E3-2C46-0AEE-6503168DE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51" y="-1"/>
            <a:ext cx="11791949" cy="20681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27B20B-44A8-6B69-D8D7-2B27E7CD7F74}"/>
              </a:ext>
            </a:extLst>
          </p:cNvPr>
          <p:cNvSpPr/>
          <p:nvPr/>
        </p:nvSpPr>
        <p:spPr>
          <a:xfrm>
            <a:off x="400050" y="-1"/>
            <a:ext cx="11791949" cy="206812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DADD7-6375-48F1-978D-4F14C9A041E8}"/>
              </a:ext>
            </a:extLst>
          </p:cNvPr>
          <p:cNvSpPr txBox="1"/>
          <p:nvPr/>
        </p:nvSpPr>
        <p:spPr>
          <a:xfrm>
            <a:off x="1038225" y="2520902"/>
            <a:ext cx="96467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Teachers, we want to hear from you! The survey takes less than 15 minutes to complete. </a:t>
            </a:r>
          </a:p>
          <a:p>
            <a:endParaRPr lang="en-US" sz="260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Survey administration runs from Jan. 29–Feb. 16, 2024. </a:t>
            </a:r>
          </a:p>
          <a:p>
            <a:endParaRPr lang="en-US" sz="260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about the survey? Email 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SCTinfo@mailbox.sc.edu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60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4868BE-ADDD-0648-ACEF-FE30B7DEEB6B}"/>
              </a:ext>
            </a:extLst>
          </p:cNvPr>
          <p:cNvSpPr txBox="1">
            <a:spLocks/>
          </p:cNvSpPr>
          <p:nvPr/>
        </p:nvSpPr>
        <p:spPr>
          <a:xfrm>
            <a:off x="1106423" y="764561"/>
            <a:ext cx="10437877" cy="107852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ysClr val="windowText" lastClr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/>
              </a:rPr>
              <a:t>The 2024 SC Teacher Working Conditions Survey is open now!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99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879E-4C67-06FA-C710-8C7C72B3E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7520"/>
            <a:ext cx="9144000" cy="4277540"/>
          </a:xfrm>
        </p:spPr>
        <p:txBody>
          <a:bodyPr>
            <a:normAutofit/>
          </a:bodyPr>
          <a:lstStyle/>
          <a:p>
            <a:r>
              <a:rPr lang="en-US" dirty="0"/>
              <a:t>Teachers, your involvement makes a difference. Survey participation means more data and better insights to improve working conditions.</a:t>
            </a:r>
          </a:p>
        </p:txBody>
      </p:sp>
    </p:spTree>
    <p:extLst>
      <p:ext uri="{BB962C8B-B14F-4D97-AF65-F5344CB8AC3E}">
        <p14:creationId xmlns:p14="http://schemas.microsoft.com/office/powerpoint/2010/main" val="2838139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CT-2023-009-Logo-Animation-3.mp4">
            <a:hlinkClick r:id="" action="ppaction://media"/>
            <a:extLst>
              <a:ext uri="{FF2B5EF4-FFF2-40B4-BE49-F238E27FC236}">
                <a16:creationId xmlns:a16="http://schemas.microsoft.com/office/drawing/2014/main" id="{82D5C4A8-52AD-AD42-C958-80B61F35FF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6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8A4E49B-79CF-87B4-652A-2D6875366FB8}"/>
              </a:ext>
            </a:extLst>
          </p:cNvPr>
          <p:cNvSpPr txBox="1"/>
          <p:nvPr/>
        </p:nvSpPr>
        <p:spPr>
          <a:xfrm>
            <a:off x="1038225" y="2571749"/>
            <a:ext cx="9392708" cy="2621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SC Teacher Working Conditions Survey explores public school and district factors related to educator support and retention. SC TEACHER is charged through Act 185 to conduct the survey on a biannual basis.</a:t>
            </a:r>
          </a:p>
          <a:p>
            <a:pPr marL="228600" indent="-228600">
              <a:spcBef>
                <a:spcPts val="10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survey takes on average less than 15 minutes to complete.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81347D-751C-1AA0-6F40-9D5C3220AE65}"/>
              </a:ext>
            </a:extLst>
          </p:cNvPr>
          <p:cNvSpPr/>
          <p:nvPr/>
        </p:nvSpPr>
        <p:spPr>
          <a:xfrm>
            <a:off x="536448" y="358541"/>
            <a:ext cx="11655551" cy="1828204"/>
          </a:xfrm>
          <a:prstGeom prst="rect">
            <a:avLst/>
          </a:prstGeom>
          <a:solidFill>
            <a:srgbClr val="C14D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EB8857-A75F-630F-C22B-BBEEB7021E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51" y="-1"/>
            <a:ext cx="11791949" cy="20681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1CA088-C3A3-BDED-9F5F-BA5F797C566A}"/>
              </a:ext>
            </a:extLst>
          </p:cNvPr>
          <p:cNvSpPr/>
          <p:nvPr/>
        </p:nvSpPr>
        <p:spPr>
          <a:xfrm>
            <a:off x="400050" y="-1"/>
            <a:ext cx="11791949" cy="206812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8D8C53-1A48-35DF-8025-B0DE5470BB0D}"/>
              </a:ext>
            </a:extLst>
          </p:cNvPr>
          <p:cNvSpPr txBox="1">
            <a:spLocks/>
          </p:cNvSpPr>
          <p:nvPr/>
        </p:nvSpPr>
        <p:spPr>
          <a:xfrm>
            <a:off x="1106423" y="529996"/>
            <a:ext cx="10515600" cy="1441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ysClr val="windowText" lastClr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What is the SC Teacher Working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Conditions Survey?</a:t>
            </a:r>
          </a:p>
        </p:txBody>
      </p:sp>
    </p:spTree>
    <p:extLst>
      <p:ext uri="{BB962C8B-B14F-4D97-AF65-F5344CB8AC3E}">
        <p14:creationId xmlns:p14="http://schemas.microsoft.com/office/powerpoint/2010/main" val="159352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8F1353-E0A1-DE90-4087-04C32706E5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2" t="4378" r="3034" b="6603"/>
          <a:stretch/>
        </p:blipFill>
        <p:spPr>
          <a:xfrm>
            <a:off x="800100" y="457200"/>
            <a:ext cx="10458450" cy="55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9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2703E9-620A-3C94-A559-4875340E0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4981" y="1844021"/>
            <a:ext cx="10137038" cy="4251979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u="none" strike="noStrike" dirty="0">
                <a:effectLst/>
                <a:cs typeface="Arial" panose="020B0604020202020204" pitchFamily="34" charset="0"/>
              </a:rPr>
              <a:t>“The [TWC] survey results provide an opportunity to identify areas of strength and pinpoint opportunities for growth that can impact retention.”</a:t>
            </a:r>
            <a:br>
              <a:rPr lang="en-US" sz="4200" u="none" strike="noStrike" dirty="0">
                <a:effectLst/>
                <a:cs typeface="Arial" panose="020B0604020202020204" pitchFamily="34" charset="0"/>
              </a:rPr>
            </a:br>
            <a:r>
              <a:rPr lang="en-US" sz="4200" b="0" u="none" strike="noStrike" dirty="0">
                <a:effectLst/>
                <a:cs typeface="Arial" panose="020B0604020202020204" pitchFamily="34" charset="0"/>
              </a:rPr>
              <a:t>- SC district leader</a:t>
            </a:r>
            <a:endParaRPr lang="en-US" sz="4200" b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6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8A4E49B-79CF-87B4-652A-2D6875366FB8}"/>
              </a:ext>
            </a:extLst>
          </p:cNvPr>
          <p:cNvSpPr txBox="1"/>
          <p:nvPr/>
        </p:nvSpPr>
        <p:spPr>
          <a:xfrm>
            <a:off x="1038224" y="3028949"/>
            <a:ext cx="963453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Broad takeaways are shared in a </a:t>
            </a:r>
            <a:r>
              <a:rPr lang="en-US" sz="2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statewide report</a:t>
            </a:r>
            <a:r>
              <a:rPr lang="en-US" sz="2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inform improvement of policies and practice. Responses are confidential, meaning school- and district-level data is shared only with leadership and respondents. Teachers are not identifiable by their responses.</a:t>
            </a:r>
            <a:endParaRPr lang="en-US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9A70B9-3508-3164-5968-8E87C72EA1A0}"/>
              </a:ext>
            </a:extLst>
          </p:cNvPr>
          <p:cNvSpPr txBox="1"/>
          <p:nvPr/>
        </p:nvSpPr>
        <p:spPr>
          <a:xfrm>
            <a:off x="1038224" y="2401061"/>
            <a:ext cx="9634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14D1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happens with survey results?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7F9A08-B147-24EA-6F55-5334F91AA7E2}"/>
              </a:ext>
            </a:extLst>
          </p:cNvPr>
          <p:cNvSpPr/>
          <p:nvPr/>
        </p:nvSpPr>
        <p:spPr>
          <a:xfrm>
            <a:off x="536448" y="358541"/>
            <a:ext cx="11655551" cy="1828204"/>
          </a:xfrm>
          <a:prstGeom prst="rect">
            <a:avLst/>
          </a:prstGeom>
          <a:solidFill>
            <a:srgbClr val="C14D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5A9AF8-14EA-2C42-7A21-E5641331EC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51" y="-1"/>
            <a:ext cx="11791949" cy="20681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0221C73-8B01-BDDB-96DB-D886098477C1}"/>
              </a:ext>
            </a:extLst>
          </p:cNvPr>
          <p:cNvSpPr/>
          <p:nvPr/>
        </p:nvSpPr>
        <p:spPr>
          <a:xfrm>
            <a:off x="400050" y="-1"/>
            <a:ext cx="11791949" cy="206812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5347AFD-1123-27AA-F114-EFE3E973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23" y="707409"/>
            <a:ext cx="10437877" cy="1078529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/>
              </a:rPr>
              <a:t>Improvement Focus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0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30CD95-CE36-6E2B-2BCD-058C2444BD12}"/>
              </a:ext>
            </a:extLst>
          </p:cNvPr>
          <p:cNvSpPr/>
          <p:nvPr/>
        </p:nvSpPr>
        <p:spPr>
          <a:xfrm>
            <a:off x="536448" y="358541"/>
            <a:ext cx="11655551" cy="1828204"/>
          </a:xfrm>
          <a:prstGeom prst="rect">
            <a:avLst/>
          </a:prstGeom>
          <a:solidFill>
            <a:srgbClr val="C14D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F89DE4-7288-A04E-86C2-51D6A18164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51" y="-1"/>
            <a:ext cx="11791949" cy="20681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709D06-21BF-3758-96EF-C7BA5B8F73AE}"/>
              </a:ext>
            </a:extLst>
          </p:cNvPr>
          <p:cNvSpPr/>
          <p:nvPr/>
        </p:nvSpPr>
        <p:spPr>
          <a:xfrm>
            <a:off x="400050" y="-1"/>
            <a:ext cx="11791949" cy="206812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0CF57-284F-B373-61FC-154BACDC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23" y="707409"/>
            <a:ext cx="10515600" cy="848367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/>
              </a:rPr>
              <a:t>Improvement Focus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A4E49B-79CF-87B4-652A-2D6875366FB8}"/>
              </a:ext>
            </a:extLst>
          </p:cNvPr>
          <p:cNvSpPr txBox="1"/>
          <p:nvPr/>
        </p:nvSpPr>
        <p:spPr>
          <a:xfrm>
            <a:off x="1038224" y="3028949"/>
            <a:ext cx="9848851" cy="2621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Schools that meet the participation threshold of 50% (with a minimum of 10 teachers responding) receive their results to use for internal strategic planning.</a:t>
            </a:r>
          </a:p>
          <a:p>
            <a:pPr marL="228600" indent="-228600">
              <a:spcBef>
                <a:spcPts val="10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All participating districts receive free access to resources to support them through the improvement planning process delivered as data and district- and school-level toolkits.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9A70B9-3508-3164-5968-8E87C72EA1A0}"/>
              </a:ext>
            </a:extLst>
          </p:cNvPr>
          <p:cNvSpPr txBox="1"/>
          <p:nvPr/>
        </p:nvSpPr>
        <p:spPr>
          <a:xfrm>
            <a:off x="1038224" y="2401061"/>
            <a:ext cx="9634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14D1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happens with survey results?</a:t>
            </a:r>
          </a:p>
        </p:txBody>
      </p:sp>
    </p:spTree>
    <p:extLst>
      <p:ext uri="{BB962C8B-B14F-4D97-AF65-F5344CB8AC3E}">
        <p14:creationId xmlns:p14="http://schemas.microsoft.com/office/powerpoint/2010/main" val="408143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880EDD-4139-97A5-7F5D-F010E70CE807}"/>
              </a:ext>
            </a:extLst>
          </p:cNvPr>
          <p:cNvSpPr/>
          <p:nvPr/>
        </p:nvSpPr>
        <p:spPr>
          <a:xfrm>
            <a:off x="536448" y="358541"/>
            <a:ext cx="11655551" cy="1828204"/>
          </a:xfrm>
          <a:prstGeom prst="rect">
            <a:avLst/>
          </a:prstGeom>
          <a:solidFill>
            <a:srgbClr val="C14D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EAB232-9E42-60EC-1F55-AD3736CB1D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51" y="-1"/>
            <a:ext cx="11791949" cy="20681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F0C071-0C29-1743-9215-71ED7956EB79}"/>
              </a:ext>
            </a:extLst>
          </p:cNvPr>
          <p:cNvSpPr/>
          <p:nvPr/>
        </p:nvSpPr>
        <p:spPr>
          <a:xfrm>
            <a:off x="400051" y="-1"/>
            <a:ext cx="11791949" cy="206812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0CF57-284F-B373-61FC-154BACDC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4" y="483702"/>
            <a:ext cx="8549640" cy="1505592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/>
              </a:rPr>
              <a:t>What makes </a:t>
            </a:r>
            <a:r>
              <a:rPr lang="en-US" sz="4000" dirty="0">
                <a:solidFill>
                  <a:schemeClr val="bg1"/>
                </a:solidFill>
              </a:rPr>
              <a:t>this survey</a:t>
            </a:r>
            <a:r>
              <a:rPr lang="en-US" sz="4000" dirty="0">
                <a:solidFill>
                  <a:schemeClr val="bg1"/>
                </a:solidFill>
                <a:effectLst/>
              </a:rPr>
              <a:t> different from the School Climate Survey?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A4E49B-79CF-87B4-652A-2D6875366FB8}"/>
              </a:ext>
            </a:extLst>
          </p:cNvPr>
          <p:cNvSpPr txBox="1"/>
          <p:nvPr/>
        </p:nvSpPr>
        <p:spPr>
          <a:xfrm>
            <a:off x="1038224" y="2401061"/>
            <a:ext cx="9634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14D1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 are two big differences between the surveys: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DADD7-6375-48F1-978D-4F14C9A041E8}"/>
              </a:ext>
            </a:extLst>
          </p:cNvPr>
          <p:cNvSpPr txBox="1"/>
          <p:nvPr/>
        </p:nvSpPr>
        <p:spPr>
          <a:xfrm>
            <a:off x="1038225" y="3010279"/>
            <a:ext cx="9763126" cy="3021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While the climate survey asks for teacher perceptions of the overall school environment, the SC Teacher Working Conditions Survey seeks to understand teachers’ individual perceptions of working conditions.</a:t>
            </a:r>
          </a:p>
          <a:p>
            <a:pPr marL="228600" indent="-228600">
              <a:spcBef>
                <a:spcPts val="10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School climate information is included as part of accountability measures for schools and districts — 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</a:t>
            </a:r>
            <a:r>
              <a:rPr lang="en-US" sz="2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Teacher Working Conditions Survey information is not.</a:t>
            </a:r>
          </a:p>
        </p:txBody>
      </p:sp>
    </p:spTree>
    <p:extLst>
      <p:ext uri="{BB962C8B-B14F-4D97-AF65-F5344CB8AC3E}">
        <p14:creationId xmlns:p14="http://schemas.microsoft.com/office/powerpoint/2010/main" val="401029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B96983A-D2F0-C01D-4C54-E32690BE64EE}"/>
              </a:ext>
            </a:extLst>
          </p:cNvPr>
          <p:cNvSpPr/>
          <p:nvPr/>
        </p:nvSpPr>
        <p:spPr>
          <a:xfrm>
            <a:off x="536448" y="358541"/>
            <a:ext cx="11655551" cy="1828204"/>
          </a:xfrm>
          <a:prstGeom prst="rect">
            <a:avLst/>
          </a:prstGeom>
          <a:solidFill>
            <a:srgbClr val="C14D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F5A8D-C1E3-2C46-0AEE-6503168DE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51" y="-1"/>
            <a:ext cx="11791949" cy="20681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27B20B-44A8-6B69-D8D7-2B27E7CD7F74}"/>
              </a:ext>
            </a:extLst>
          </p:cNvPr>
          <p:cNvSpPr/>
          <p:nvPr/>
        </p:nvSpPr>
        <p:spPr>
          <a:xfrm>
            <a:off x="400050" y="-1"/>
            <a:ext cx="11791949" cy="206812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DADD7-6375-48F1-978D-4F14C9A041E8}"/>
              </a:ext>
            </a:extLst>
          </p:cNvPr>
          <p:cNvSpPr txBox="1"/>
          <p:nvPr/>
        </p:nvSpPr>
        <p:spPr>
          <a:xfrm>
            <a:off x="1038225" y="2520902"/>
            <a:ext cx="96467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Districts and schools meeting the participation threshold (a 50% response rate with a minimum of 10 teachers responding) will receive reports by June 2024.</a:t>
            </a:r>
          </a:p>
          <a:p>
            <a:endParaRPr lang="en-US" sz="260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schedule provides time for districts to consider their data in planning for the following school year.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265290-C88C-51C7-A128-8AF85658923C}"/>
              </a:ext>
            </a:extLst>
          </p:cNvPr>
          <p:cNvCxnSpPr/>
          <p:nvPr/>
        </p:nvCxnSpPr>
        <p:spPr>
          <a:xfrm>
            <a:off x="1156758" y="3942295"/>
            <a:ext cx="95281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C84868BE-ADDD-0648-ACEF-FE30B7DEEB6B}"/>
              </a:ext>
            </a:extLst>
          </p:cNvPr>
          <p:cNvSpPr txBox="1">
            <a:spLocks/>
          </p:cNvSpPr>
          <p:nvPr/>
        </p:nvSpPr>
        <p:spPr>
          <a:xfrm>
            <a:off x="1106423" y="764561"/>
            <a:ext cx="10437877" cy="10785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ysClr val="windowText" lastClr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/>
              </a:rPr>
              <a:t>When will my district have our results?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34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183876-1791-F69A-F9AC-F9452E3D2A4C}"/>
              </a:ext>
            </a:extLst>
          </p:cNvPr>
          <p:cNvSpPr txBox="1"/>
          <p:nvPr/>
        </p:nvSpPr>
        <p:spPr>
          <a:xfrm>
            <a:off x="1038225" y="2189459"/>
            <a:ext cx="95281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2023 survey captured the experiences of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ED2DAE-9A14-6188-FF26-1052215D6533}"/>
              </a:ext>
            </a:extLst>
          </p:cNvPr>
          <p:cNvSpPr txBox="1">
            <a:spLocks/>
          </p:cNvSpPr>
          <p:nvPr/>
        </p:nvSpPr>
        <p:spPr>
          <a:xfrm>
            <a:off x="1038224" y="1201004"/>
            <a:ext cx="10034589" cy="7078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ysClr val="windowText" lastClr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600" dirty="0">
                <a:solidFill>
                  <a:schemeClr val="bg1"/>
                </a:solidFill>
                <a:effectLst/>
              </a:rPr>
              <a:t>The 2023 SC Teacher Working Conditions Survey Administration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87C80-E729-CFF7-92C3-9E73465B7100}"/>
              </a:ext>
            </a:extLst>
          </p:cNvPr>
          <p:cNvSpPr txBox="1"/>
          <p:nvPr/>
        </p:nvSpPr>
        <p:spPr>
          <a:xfrm>
            <a:off x="1038225" y="4384339"/>
            <a:ext cx="980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 THAN 10 DISTRICTS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BA09A2-6674-E168-3EBD-B57218238210}"/>
              </a:ext>
            </a:extLst>
          </p:cNvPr>
          <p:cNvSpPr txBox="1"/>
          <p:nvPr/>
        </p:nvSpPr>
        <p:spPr>
          <a:xfrm>
            <a:off x="1038225" y="2617621"/>
            <a:ext cx="8491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 THAN 17,000 TEACHERS</a:t>
            </a:r>
            <a:b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44 DISTRICTS.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2E0D65-255D-8271-FD1F-D23647616C32}"/>
              </a:ext>
            </a:extLst>
          </p:cNvPr>
          <p:cNvSpPr txBox="1"/>
          <p:nvPr/>
        </p:nvSpPr>
        <p:spPr>
          <a:xfrm>
            <a:off x="1038225" y="5020785"/>
            <a:ext cx="95281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working with SC TEACHER partners </a:t>
            </a:r>
            <a:r>
              <a:rPr lang="en-US" sz="2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CarolinaCrED</a:t>
            </a:r>
            <a:r>
              <a:rPr lang="en-US" sz="2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Mira Education on strategic planning and improvement (at no charge to districts)!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DC53BB-C5F2-B712-9DFD-506B4A49D3D3}"/>
              </a:ext>
            </a:extLst>
          </p:cNvPr>
          <p:cNvCxnSpPr/>
          <p:nvPr/>
        </p:nvCxnSpPr>
        <p:spPr>
          <a:xfrm>
            <a:off x="1156758" y="1756303"/>
            <a:ext cx="952817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667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05834"/>
      </a:dk1>
      <a:lt1>
        <a:srgbClr val="FFFFFF"/>
      </a:lt1>
      <a:dk2>
        <a:srgbClr val="000000"/>
      </a:dk2>
      <a:lt2>
        <a:srgbClr val="E2EFD3"/>
      </a:lt2>
      <a:accent1>
        <a:srgbClr val="95C23C"/>
      </a:accent1>
      <a:accent2>
        <a:srgbClr val="3A9144"/>
      </a:accent2>
      <a:accent3>
        <a:srgbClr val="205834"/>
      </a:accent3>
      <a:accent4>
        <a:srgbClr val="D2D3D3"/>
      </a:accent4>
      <a:accent5>
        <a:srgbClr val="E2EFD3"/>
      </a:accent5>
      <a:accent6>
        <a:srgbClr val="4556A6"/>
      </a:accent6>
      <a:hlink>
        <a:srgbClr val="3A9144"/>
      </a:hlink>
      <a:folHlink>
        <a:srgbClr val="E2EF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4388</TotalTime>
  <Words>535</Words>
  <Application>Microsoft Macintosh PowerPoint</Application>
  <PresentationFormat>Widescreen</PresentationFormat>
  <Paragraphs>41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</vt:lpstr>
      <vt:lpstr>Calibri</vt:lpstr>
      <vt:lpstr>ProximaNova</vt:lpstr>
      <vt:lpstr>Office Theme</vt:lpstr>
      <vt:lpstr>SC Teacher Working Conditions Survey</vt:lpstr>
      <vt:lpstr>PowerPoint Presentation</vt:lpstr>
      <vt:lpstr>PowerPoint Presentation</vt:lpstr>
      <vt:lpstr>“The [TWC] survey results provide an opportunity to identify areas of strength and pinpoint opportunities for growth that can impact retention.” - SC district leader</vt:lpstr>
      <vt:lpstr>Improvement Focus</vt:lpstr>
      <vt:lpstr>Improvement Focus</vt:lpstr>
      <vt:lpstr>What makes this survey different from the School Climate Survey?</vt:lpstr>
      <vt:lpstr>PowerPoint Presentation</vt:lpstr>
      <vt:lpstr>PowerPoint Presentation</vt:lpstr>
      <vt:lpstr>PowerPoint Presentation</vt:lpstr>
      <vt:lpstr>PowerPoint Presentation</vt:lpstr>
      <vt:lpstr>Teachers, your involvement makes a difference. Survey participation means more data and better insights to improve working conditions.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Jeremias</dc:creator>
  <cp:lastModifiedBy>Caroline Miller</cp:lastModifiedBy>
  <cp:revision>66</cp:revision>
  <dcterms:created xsi:type="dcterms:W3CDTF">2023-02-08T17:12:12Z</dcterms:created>
  <dcterms:modified xsi:type="dcterms:W3CDTF">2024-01-25T21:55:05Z</dcterms:modified>
</cp:coreProperties>
</file>